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303" r:id="rId10"/>
    <p:sldId id="271" r:id="rId11"/>
    <p:sldId id="304" r:id="rId12"/>
    <p:sldId id="274" r:id="rId13"/>
    <p:sldId id="275" r:id="rId14"/>
    <p:sldId id="309" r:id="rId15"/>
    <p:sldId id="288" r:id="rId16"/>
    <p:sldId id="291" r:id="rId17"/>
    <p:sldId id="306" r:id="rId18"/>
    <p:sldId id="307" r:id="rId19"/>
    <p:sldId id="308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BD6BD"/>
    <a:srgbClr val="EB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5" autoAdjust="0"/>
    <p:restoredTop sz="97381" autoAdjust="0"/>
  </p:normalViewPr>
  <p:slideViewPr>
    <p:cSldViewPr>
      <p:cViewPr varScale="1">
        <p:scale>
          <a:sx n="82" d="100"/>
          <a:sy n="82" d="100"/>
        </p:scale>
        <p:origin x="14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5F6D-1F6E-4502-962B-BC6677EF260E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10A80-A257-4587-9DA9-301D5208805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09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!</a:t>
            </a:r>
            <a:r>
              <a:rPr lang="pl-PL" dirty="0" err="1"/>
              <a:t>C!C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0A80-A257-4587-9DA9-301D5208805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0A80-A257-4587-9DA9-301D52088057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0A80-A257-4587-9DA9-301D52088057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0A80-A257-4587-9DA9-301D5208805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2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0A80-A257-4587-9DA9-301D52088057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30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6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3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10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1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54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48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30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986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766AB8C-1558-40E4-98AE-03E827D63827}" type="datetimeFigureOut">
              <a:rPr lang="pl-PL" smtClean="0"/>
              <a:pPr/>
              <a:t>06.02.2024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A2EDB22-F43A-4059-BA7B-B3A757EC21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1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kabol1.blogspot.com/2011/12/nowe-ksiazki-w-bibliotec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638128"/>
            <a:ext cx="6400800" cy="252717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Podsumowanie </a:t>
            </a:r>
          </a:p>
          <a:p>
            <a:endParaRPr lang="pl-PL" sz="2800" b="1" dirty="0">
              <a:solidFill>
                <a:srgbClr val="FFFF00"/>
              </a:solidFill>
            </a:endParaRPr>
          </a:p>
          <a:p>
            <a:r>
              <a:rPr lang="pl-PL" sz="2800" b="1" dirty="0">
                <a:solidFill>
                  <a:srgbClr val="FFFF00"/>
                </a:solidFill>
              </a:rPr>
              <a:t>I półrocza roku szkolnego 2023/2024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1BBF35-3A1E-4928-86F6-C766E2FA4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0120"/>
            <a:ext cx="2958272" cy="33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1412776"/>
            <a:ext cx="748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1" y="404664"/>
            <a:ext cx="8208912" cy="851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 </a:t>
            </a:r>
            <a:r>
              <a:rPr lang="pl-PL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Sukcesy Naszych Uczniów </a:t>
            </a:r>
          </a:p>
          <a:p>
            <a:pPr algn="ctr"/>
            <a:endParaRPr lang="pl-PL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Gminny Konkurs „PIOSENKI ŚWIĄTECZNEJ’’ 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Kategoria od 7 do 10 lat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Soliści: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MIEJSCE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Aleksandra Binek 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Duety/ zespoły: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MIEJSCE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Ukulele love –,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MIEJSCE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Kółko muzyczne ,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Maria </a:t>
            </a:r>
            <a:r>
              <a:rPr lang="pl-PL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Ładoń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Barbara Kramarz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Kategoria od 11 do 14 lat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Soliści: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Paulina Wieczorek </a:t>
            </a:r>
          </a:p>
          <a:p>
            <a:pPr marL="171450" lvl="0" indent="-171450" defTabSz="9144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XIII Powiatowym Konkursie Fotograficznym "Moje miasto i mój region w obiektywie - decydujący moment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MIEJSCE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PAULINA WIECZOREK </a:t>
            </a:r>
          </a:p>
          <a:p>
            <a:pPr marL="171450" lvl="0" indent="-171450" defTabSz="9144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Rodzinne drzewko świąteczne”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MIEJSCE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Milena Wieczorek i Paulina Wieczorek, 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 Matyja, Eliza </a:t>
            </a:r>
            <a:r>
              <a:rPr lang="pl-PL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Sapiechowska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IX Jurajskiego Festiwalu Kolęd i Pastorałek  w Łazach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wyróżnienie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UKULELE LOVE</a:t>
            </a:r>
          </a:p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III Międzywojewódzki Konkurs na drzewo genealogiczne pt.: „Moje Drzewo Genealogiczne”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Paulina Wieczorek</a:t>
            </a:r>
          </a:p>
          <a:p>
            <a:pPr lvl="0" defTabSz="914400">
              <a:lnSpc>
                <a:spcPct val="150000"/>
              </a:lnSpc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3200" b="1" dirty="0">
              <a:solidFill>
                <a:srgbClr val="FF0000"/>
              </a:solidFill>
            </a:endParaRPr>
          </a:p>
          <a:p>
            <a:pPr algn="ctr"/>
            <a:endParaRPr lang="pl-PL" sz="3200" b="1" dirty="0">
              <a:solidFill>
                <a:srgbClr val="FF0000"/>
              </a:solidFill>
            </a:endParaRPr>
          </a:p>
          <a:p>
            <a:pPr algn="ctr"/>
            <a:endParaRPr lang="pl-PL" sz="3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45840" y="54181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 </a:t>
            </a:r>
            <a:endParaRPr lang="pl-PL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6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</a:rPr>
              <a:t>PROJEKTY i PROGRAMY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55576" y="1412776"/>
            <a:ext cx="748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50706" y="2996952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                                  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AKCJE SZKOLNE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UROCZYSTE NADANIE SZTANDARU SZKOLE PODSTAWOWEJ W RODAKACH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Zbiórka baterii;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Pieczenie pierników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Zbiórka elektrośmieci;</a:t>
            </a:r>
            <a:endParaRPr lang="pl-PL" sz="1600" b="1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Udział w XXVII edycji ,, Oddaj używany telefon komórkowy- pomagasz innym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Dzień tabliczki mnożenia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Dzień kropki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Dzień bez plecaka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Mam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Europejski Dzień Języków Obcych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Dzień Piżamy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Dzień Dyni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+mj-lt"/>
              </a:rPr>
              <a:t>Dzień Postaci z bajek</a:t>
            </a:r>
          </a:p>
        </p:txBody>
      </p:sp>
      <p:sp>
        <p:nvSpPr>
          <p:cNvPr id="6" name="Prostokąt 5"/>
          <p:cNvSpPr/>
          <p:nvPr/>
        </p:nvSpPr>
        <p:spPr>
          <a:xfrm>
            <a:off x="1259631" y="889842"/>
            <a:ext cx="72728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Program ,, Zdrowo Jem więcej wiem’’ Fundacja Boś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Program Warzywa w szkole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Program mleko w szkole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Program do rozwijania języka angielskiego </a:t>
            </a:r>
            <a:r>
              <a:rPr lang="pl-PL" sz="1600" b="1" dirty="0" err="1"/>
              <a:t>Instaling</a:t>
            </a:r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Akcja Niepodległa do hymnu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Szkoła Pamięta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Udział w międzynarodowej edycji ogólnopolskiego bicia rekordu,, Przerwa na czytanie’’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Akcja Sprzątanie Świata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rgbClr val="0070C0"/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7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93122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b="1" dirty="0">
                <a:solidFill>
                  <a:srgbClr val="0070C0"/>
                </a:solidFill>
              </a:rPr>
              <a:t>Akcje charytatywne   </a:t>
            </a:r>
            <a:br>
              <a:rPr lang="pl-PL" dirty="0"/>
            </a:br>
            <a:endParaRPr lang="pl-PL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55576" y="1733328"/>
            <a:ext cx="7632849" cy="3170099"/>
          </a:xfrm>
          <a:prstGeom prst="rect">
            <a:avLst/>
          </a:prstGeom>
          <a:gradFill>
            <a:gsLst>
              <a:gs pos="0">
                <a:srgbClr val="FBD6B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Zbiórka karmy dla schroniska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Rafik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Zbiórka zakrętek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Bieg z okazji 11 </a:t>
            </a:r>
            <a:r>
              <a:rPr lang="pl-P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Lisopada</a:t>
            </a: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Przygotowanie laurek dla seniorów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WIELKA ORKIESTRA ŚWIĄTECZNEJ POMOCY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1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919" y="116632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Działania w szkole:</a:t>
            </a:r>
            <a:br>
              <a:rPr lang="pl-PL" sz="4400" b="1" dirty="0">
                <a:solidFill>
                  <a:srgbClr val="0070C0"/>
                </a:solidFill>
              </a:rPr>
            </a:br>
            <a:r>
              <a:rPr lang="pl-PL" sz="2000" b="1" dirty="0">
                <a:solidFill>
                  <a:srgbClr val="0070C0"/>
                </a:solidFill>
              </a:rPr>
              <a:t>zakupiono lub wykonano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124744"/>
            <a:ext cx="8065294" cy="54005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4900" b="1" dirty="0"/>
          </a:p>
          <a:p>
            <a:pPr marL="0" indent="0">
              <a:buNone/>
            </a:pPr>
            <a:endParaRPr lang="pl-PL" sz="4900" b="1" dirty="0"/>
          </a:p>
          <a:p>
            <a:pPr marL="0" indent="0">
              <a:buNone/>
            </a:pPr>
            <a:endParaRPr lang="pl-PL" sz="4900" b="1" dirty="0"/>
          </a:p>
          <a:p>
            <a:pPr marL="0" indent="0">
              <a:buNone/>
            </a:pPr>
            <a:endParaRPr lang="pl-PL" sz="4900" b="1" dirty="0"/>
          </a:p>
          <a:p>
            <a:pPr marL="0" indent="0">
              <a:buNone/>
            </a:pPr>
            <a:endParaRPr lang="pl-PL" sz="49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Remont klatki schodowej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Aktywna Tablica – dofinansowanie w kwocie łącznej kwocie 43 750,00 zł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Drewniana Mapa świata  i naklejki na klatce schodowej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Kanapy dolny i górny korytarz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 Zakup i nadanie sztandaru szkole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Zakup Gabloty na sztandar ( Rada Rodziców)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 Zakup pomocy dydaktycznych </a:t>
            </a:r>
            <a:r>
              <a:rPr lang="pl-PL" sz="6200" b="1" dirty="0" err="1"/>
              <a:t>Montesorii</a:t>
            </a:r>
            <a:r>
              <a:rPr lang="pl-PL" sz="6200" b="1" dirty="0"/>
              <a:t> do oddziału przedszkolnego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 Zakup zabawek do oddziału przedszkolnego i regału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 Remont i wyposażenie  Gabinetu pomocy psychologiczno-pedagogicznej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6200" b="1" dirty="0"/>
              <a:t>Cyklinowanie parkietów w klasach -  językowej, biologiczno-chemicznej i informatycznej ( Urząd Gminy Klucze)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3300" b="1" dirty="0"/>
          </a:p>
          <a:p>
            <a:pPr marL="0" indent="0">
              <a:buNone/>
            </a:pPr>
            <a:endParaRPr lang="pl-PL" sz="3300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25059B-4BD1-4DC8-B305-53B4E16A4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129285" cy="1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81D07B-4CD3-47B4-A993-3522C0057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7645"/>
            <a:ext cx="3059832" cy="22948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04A0B48-46B7-4967-BC3B-8A550E39F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6" y="715008"/>
            <a:ext cx="2483768" cy="18628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2CCBFA-3F42-4281-AA37-EBC487C60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284380"/>
            <a:ext cx="3059832" cy="229487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735FFDB-9A2C-4865-B0CA-16751EAF4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670">
            <a:off x="334701" y="3712379"/>
            <a:ext cx="2677362" cy="15263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21326DF-5259-4BE5-8E86-7D8578892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36">
            <a:off x="6375156" y="3140968"/>
            <a:ext cx="2262848" cy="3140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BEBF93A-B244-499C-922B-983408789E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469">
            <a:off x="3002953" y="3262877"/>
            <a:ext cx="3138095" cy="23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6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D6B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409327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We współpracy z UG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372" y="2132856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Cyklinowanie parkietów </a:t>
            </a:r>
          </a:p>
          <a:p>
            <a:pPr algn="ctr"/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Remont klatki schodowej </a:t>
            </a:r>
          </a:p>
          <a:p>
            <a:pPr algn="ctr"/>
            <a:endParaRPr lang="pl-PL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E66D2D-C72F-424C-A7DD-E17026386A03}"/>
              </a:ext>
            </a:extLst>
          </p:cNvPr>
          <p:cNvSpPr txBox="1"/>
          <p:nvPr/>
        </p:nvSpPr>
        <p:spPr>
          <a:xfrm>
            <a:off x="1547664" y="3356992"/>
            <a:ext cx="6336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Promocja szkoły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Facebook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Strona internetowa szkoły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Strona Urzędu Gminy Klucze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Echo Klucz</a:t>
            </a:r>
          </a:p>
        </p:txBody>
      </p:sp>
    </p:spTree>
    <p:extLst>
      <p:ext uri="{BB962C8B-B14F-4D97-AF65-F5344CB8AC3E}">
        <p14:creationId xmlns:p14="http://schemas.microsoft.com/office/powerpoint/2010/main" val="211231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781" y="312779"/>
            <a:ext cx="7800878" cy="69721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Dodatkowe Zajęcia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E0D146-52DA-4355-B218-495090952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4944"/>
            <a:ext cx="2497661" cy="1658198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16490FB-AF5A-4475-8CA6-42BAEA8CE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9998"/>
            <a:ext cx="7938161" cy="5083298"/>
          </a:xfrm>
        </p:spPr>
      </p:pic>
    </p:spTree>
    <p:extLst>
      <p:ext uri="{BB962C8B-B14F-4D97-AF65-F5344CB8AC3E}">
        <p14:creationId xmlns:p14="http://schemas.microsoft.com/office/powerpoint/2010/main" val="4715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02E5DD-FF4F-494C-A9BE-C3872E7E7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2082469"/>
          </a:xfrm>
        </p:spPr>
        <p:txBody>
          <a:bodyPr/>
          <a:lstStyle/>
          <a:p>
            <a:pPr algn="ctr"/>
            <a:r>
              <a:rPr lang="pl-PL" dirty="0"/>
              <a:t>Oddział przedszkolny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84C30C-FD2A-4EDB-AC6F-02BAEFBD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6921151" cy="1645920"/>
          </a:xfrm>
        </p:spPr>
        <p:txBody>
          <a:bodyPr/>
          <a:lstStyle/>
          <a:p>
            <a:pPr algn="ctr"/>
            <a:r>
              <a:rPr lang="pl-PL" dirty="0"/>
              <a:t>I PÓŁROCZE 2023/2024</a:t>
            </a:r>
          </a:p>
        </p:txBody>
      </p:sp>
      <p:pic>
        <p:nvPicPr>
          <p:cNvPr id="1026" name="Picture 2" descr="RYSUNEK DLA BOHATERÓW – Przedszkole 2 Radzymin">
            <a:extLst>
              <a:ext uri="{FF2B5EF4-FFF2-40B4-BE49-F238E27FC236}">
                <a16:creationId xmlns:a16="http://schemas.microsoft.com/office/drawing/2014/main" id="{DD58BF25-7210-49A6-8AB8-B16FE0F4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950568" cy="27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4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EDFF1-3C64-405A-A145-282B74CE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92896"/>
            <a:ext cx="8079581" cy="20882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66519-A005-4D0F-9BB3-2B5C80EB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28" y="332656"/>
            <a:ext cx="7881218" cy="4476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oddziale przedszkolnym:</a:t>
            </a:r>
          </a:p>
          <a:p>
            <a:pPr marL="0" indent="0" algn="ctr">
              <a:buNone/>
            </a:pP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Liczba dzieci - 25</a:t>
            </a:r>
          </a:p>
          <a:p>
            <a:pPr marL="0" indent="0" algn="ctr">
              <a:buNone/>
            </a:pP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Praca przedszkola w godzinach 7.30-15.30</a:t>
            </a:r>
          </a:p>
          <a:p>
            <a:pPr marL="0" indent="0" algn="ctr">
              <a:buNone/>
            </a:pP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Frekwencja w  I półroczu roku szkolnego 2023/2024  wyniosła 73%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2052" name="Picture 4" descr="4-latki - 4- LATKI | Przedszkole Samorządowe &quot;Jedyneczka&quot; w Nowej Sarzynie">
            <a:extLst>
              <a:ext uri="{FF2B5EF4-FFF2-40B4-BE49-F238E27FC236}">
                <a16:creationId xmlns:a16="http://schemas.microsoft.com/office/drawing/2014/main" id="{7A594739-CBA3-41DB-9ACE-0A6DAEF8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767597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2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479DF9-ED07-479E-8353-FF0C8CBA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188640"/>
            <a:ext cx="8079581" cy="590465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rgbClr val="C00000"/>
                </a:solidFill>
              </a:rPr>
              <a:t>Organizacja/współorganizacja imprez, wydarzeń, uroczystości szkolnych, konkursów, turniejów, zawodów, warsztatów, spotkań:</a:t>
            </a: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1800" b="1" dirty="0">
                <a:solidFill>
                  <a:srgbClr val="C00000"/>
                </a:solidFill>
              </a:rPr>
            </a:br>
            <a:br>
              <a:rPr lang="pl-PL" sz="2000" dirty="0"/>
            </a:br>
            <a:br>
              <a:rPr lang="pl-PL" sz="2000" dirty="0"/>
            </a:br>
            <a:br>
              <a:rPr lang="pl-PL" sz="2200" dirty="0"/>
            </a:br>
            <a:endParaRPr lang="pl-PL" sz="2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681201-104A-434F-81C0-8899C1EF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3344"/>
            <a:ext cx="82489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218084"/>
          </a:xfrm>
        </p:spPr>
        <p:txBody>
          <a:bodyPr>
            <a:normAutofit/>
          </a:bodyPr>
          <a:lstStyle/>
          <a:p>
            <a:r>
              <a:rPr lang="pl-PL" dirty="0"/>
              <a:t>Liczba uczniów w szkole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07087" y="1628800"/>
            <a:ext cx="3008313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W roku szkolnym 2023/2024 w I półroczu w szkole uczyło się w pięciu oddziałach 33 uczniów.</a:t>
            </a:r>
          </a:p>
          <a:p>
            <a:pPr>
              <a:lnSpc>
                <a:spcPct val="200000"/>
              </a:lnSpc>
            </a:pPr>
            <a:r>
              <a:rPr lang="pl-PL" sz="2000" b="1" dirty="0"/>
              <a:t>W oddziale przedszkolnym 25 dzieci.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6F9E59A-5B14-4D2B-ADAE-DA8D17EBA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044" y="1268760"/>
            <a:ext cx="3624956" cy="40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Dziękujemy za uwagę </a:t>
            </a:r>
            <a:r>
              <a:rPr lang="pl-PL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6A5DD6-2DFA-4BEC-8771-257327B7D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95" y="548680"/>
            <a:ext cx="1029206" cy="11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1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620688"/>
            <a:ext cx="7772400" cy="2160241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Średnia szkoły w klasach IV-VII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2924944"/>
            <a:ext cx="7772400" cy="1656183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             4,68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5C36B3-99CF-4B7A-BCA9-9A7ECD12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5914" y="2636912"/>
            <a:ext cx="30384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2664296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Najwyższa średnia w klasach  IV-VII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3429000"/>
            <a:ext cx="7920880" cy="29523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5800" dirty="0">
                <a:solidFill>
                  <a:schemeClr val="bg1"/>
                </a:solidFill>
              </a:rPr>
              <a:t>Klasa IV</a:t>
            </a:r>
          </a:p>
          <a:p>
            <a:r>
              <a:rPr lang="pl-PL" sz="5800" dirty="0">
                <a:solidFill>
                  <a:schemeClr val="bg1"/>
                </a:solidFill>
              </a:rPr>
              <a:t>Barbara Kramarz -  5,27</a:t>
            </a:r>
          </a:p>
        </p:txBody>
      </p:sp>
    </p:spTree>
    <p:extLst>
      <p:ext uri="{BB962C8B-B14F-4D97-AF65-F5344CB8AC3E}">
        <p14:creationId xmlns:p14="http://schemas.microsoft.com/office/powerpoint/2010/main" val="378206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7935796" cy="2805597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0070C0"/>
                </a:solidFill>
              </a:rPr>
              <a:t>Najwyższą średnią w szkole w I półroczu  2023/2024 zdobyli: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8103814" cy="1645920"/>
          </a:xfrm>
        </p:spPr>
        <p:txBody>
          <a:bodyPr>
            <a:normAutofit fontScale="92500" lnSpcReduction="20000"/>
          </a:bodyPr>
          <a:lstStyle/>
          <a:p>
            <a:r>
              <a:rPr lang="pl-PL" sz="2600" b="1" dirty="0">
                <a:solidFill>
                  <a:srgbClr val="00B050"/>
                </a:solidFill>
              </a:rPr>
              <a:t>Klasa IV </a:t>
            </a:r>
            <a:r>
              <a:rPr lang="pl-PL" sz="2600" b="1" dirty="0">
                <a:solidFill>
                  <a:srgbClr val="FF0000"/>
                </a:solidFill>
              </a:rPr>
              <a:t>– Barbara Kramarz 5,27; Maria </a:t>
            </a:r>
            <a:r>
              <a:rPr lang="pl-PL" sz="2600" b="1" dirty="0" err="1">
                <a:solidFill>
                  <a:srgbClr val="FF0000"/>
                </a:solidFill>
              </a:rPr>
              <a:t>Ładoń</a:t>
            </a:r>
            <a:r>
              <a:rPr lang="pl-PL" sz="2600" b="1" dirty="0">
                <a:solidFill>
                  <a:srgbClr val="FF0000"/>
                </a:solidFill>
              </a:rPr>
              <a:t> 5,18 ; </a:t>
            </a:r>
          </a:p>
          <a:p>
            <a:r>
              <a:rPr lang="pl-PL" sz="2600" b="1" dirty="0">
                <a:solidFill>
                  <a:srgbClr val="FF0000"/>
                </a:solidFill>
              </a:rPr>
              <a:t>Aleksandra Binek 5,18</a:t>
            </a:r>
          </a:p>
          <a:p>
            <a:r>
              <a:rPr lang="pl-PL" sz="2600" b="1" dirty="0">
                <a:solidFill>
                  <a:srgbClr val="00B050"/>
                </a:solidFill>
              </a:rPr>
              <a:t>Klasa V- </a:t>
            </a:r>
            <a:r>
              <a:rPr lang="pl-PL" sz="2600" b="1" dirty="0">
                <a:solidFill>
                  <a:srgbClr val="FF0000"/>
                </a:solidFill>
              </a:rPr>
              <a:t>Dawid Rolka 5,17</a:t>
            </a:r>
          </a:p>
          <a:p>
            <a:r>
              <a:rPr lang="pl-PL" sz="2600" b="1" dirty="0">
                <a:solidFill>
                  <a:srgbClr val="00B050"/>
                </a:solidFill>
              </a:rPr>
              <a:t>Klasa VII </a:t>
            </a:r>
            <a:r>
              <a:rPr lang="pl-PL" sz="2600" b="1" dirty="0">
                <a:solidFill>
                  <a:srgbClr val="FF0000"/>
                </a:solidFill>
              </a:rPr>
              <a:t>– Magdalena Binek 5,14</a:t>
            </a:r>
          </a:p>
        </p:txBody>
      </p:sp>
      <p:pic>
        <p:nvPicPr>
          <p:cNvPr id="6" name="Grafika 5" descr="Czapka ukończenia szkoły">
            <a:extLst>
              <a:ext uri="{FF2B5EF4-FFF2-40B4-BE49-F238E27FC236}">
                <a16:creationId xmlns:a16="http://schemas.microsoft.com/office/drawing/2014/main" id="{A3F6389D-6F51-4E2F-A9A9-EE872A8B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0272" y="2348880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7198568" cy="412963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2505075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Średnia frekwencja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w klasach I-VII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901824" y="3861048"/>
            <a:ext cx="7772400" cy="1131887"/>
          </a:xfrm>
        </p:spPr>
        <p:txBody>
          <a:bodyPr>
            <a:normAutofit/>
          </a:bodyPr>
          <a:lstStyle/>
          <a:p>
            <a:r>
              <a:rPr lang="pl-PL" sz="5400" b="1" dirty="0"/>
              <a:t>                  90,75 %</a:t>
            </a:r>
          </a:p>
        </p:txBody>
      </p:sp>
    </p:spTree>
    <p:extLst>
      <p:ext uri="{BB962C8B-B14F-4D97-AF65-F5344CB8AC3E}">
        <p14:creationId xmlns:p14="http://schemas.microsoft.com/office/powerpoint/2010/main" val="153013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268760"/>
            <a:ext cx="7772400" cy="23042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900" b="1" dirty="0"/>
              <a:t>Klasy I-III</a:t>
            </a:r>
            <a:br>
              <a:rPr lang="pl-PL" dirty="0"/>
            </a:br>
            <a:r>
              <a:rPr lang="pl-PL" sz="8900" b="1" dirty="0">
                <a:solidFill>
                  <a:srgbClr val="0070C0"/>
                </a:solidFill>
              </a:rPr>
              <a:t>Frekwencja </a:t>
            </a:r>
            <a:br>
              <a:rPr lang="pl-PL" sz="8900" b="1" dirty="0">
                <a:solidFill>
                  <a:srgbClr val="0070C0"/>
                </a:solidFill>
              </a:rPr>
            </a:br>
            <a:r>
              <a:rPr lang="pl-PL" sz="8900" b="1" dirty="0">
                <a:solidFill>
                  <a:srgbClr val="0070C0"/>
                </a:solidFill>
              </a:rPr>
              <a:t>w klasach 1-3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4293096"/>
            <a:ext cx="7772400" cy="1512168"/>
          </a:xfrm>
        </p:spPr>
        <p:txBody>
          <a:bodyPr>
            <a:normAutofit/>
          </a:bodyPr>
          <a:lstStyle/>
          <a:p>
            <a:r>
              <a:rPr lang="pl-PL" sz="2800" b="1" dirty="0"/>
              <a:t>Klasa 1 – 93,5 %</a:t>
            </a:r>
          </a:p>
          <a:p>
            <a:r>
              <a:rPr lang="pl-PL" sz="2800" b="1" dirty="0"/>
              <a:t>Klasa 3 –  88,79 %</a:t>
            </a:r>
          </a:p>
        </p:txBody>
      </p:sp>
    </p:spTree>
    <p:extLst>
      <p:ext uri="{BB962C8B-B14F-4D97-AF65-F5344CB8AC3E}">
        <p14:creationId xmlns:p14="http://schemas.microsoft.com/office/powerpoint/2010/main" val="263652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620688"/>
            <a:ext cx="7772400" cy="1800201"/>
          </a:xfrm>
        </p:spPr>
        <p:txBody>
          <a:bodyPr/>
          <a:lstStyle/>
          <a:p>
            <a:pPr algn="ctr"/>
            <a:r>
              <a:rPr lang="pl-PL" b="1" dirty="0"/>
              <a:t>Klasy IV-VII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2491730"/>
          </a:xfrm>
        </p:spPr>
        <p:txBody>
          <a:bodyPr>
            <a:noAutofit/>
          </a:bodyPr>
          <a:lstStyle/>
          <a:p>
            <a:endParaRPr lang="pl-PL" sz="2800" b="1" dirty="0"/>
          </a:p>
          <a:p>
            <a:r>
              <a:rPr lang="pl-PL" sz="2800" b="1" dirty="0"/>
              <a:t>Klasa IV – 93,67%</a:t>
            </a:r>
          </a:p>
          <a:p>
            <a:r>
              <a:rPr lang="pl-PL" sz="2800" b="1" dirty="0"/>
              <a:t>Klasa V – </a:t>
            </a:r>
            <a:r>
              <a:rPr lang="pl-PL" b="1" dirty="0"/>
              <a:t> 91,79   </a:t>
            </a:r>
            <a:r>
              <a:rPr lang="pl-PL" sz="2800" b="1" dirty="0"/>
              <a:t>%</a:t>
            </a:r>
          </a:p>
          <a:p>
            <a:r>
              <a:rPr lang="pl-PL" sz="2800" b="1" dirty="0"/>
              <a:t>Klasa VII – 86,6 %</a:t>
            </a:r>
          </a:p>
        </p:txBody>
      </p:sp>
    </p:spTree>
    <p:extLst>
      <p:ext uri="{BB962C8B-B14F-4D97-AF65-F5344CB8AC3E}">
        <p14:creationId xmlns:p14="http://schemas.microsoft.com/office/powerpoint/2010/main" val="235121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44525" y="0"/>
            <a:ext cx="7772400" cy="87396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  </a:t>
            </a:r>
            <a:r>
              <a:rPr lang="pl-PL" sz="4000" b="1" dirty="0"/>
              <a:t>Sukcesy naszych uczniów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3508" y="764704"/>
            <a:ext cx="8856984" cy="59766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𝗫𝗩  Ogólnopolski Tydzień Kulinarny 𝗽𝗼𝗱 𝗵𝗮𝘀ł𝗲𝗺: „𝗧𝗮𝗹𝗲𝗻𝘁 𝗶 𝗣𝗿𝗮𝗰𝗮 – 𝘁𝗼 𝘀𝗶𝗲̨ 𝗼𝗽ł𝗮𝗰𝗮 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3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FINALISTKI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Julia Bieniek, Paulina Wieczorek,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Gminna gra terenowa pt. “(EKO) logiczna przygoda”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MIEJSCE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Bieniek, Magdalena Binek, Zofia Majcher, Paulina Wieczorek i Alan Pacia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Powiatowym Turnieju Frazeologicznym w kategorii 𝐧𝐚𝐣𝐥𝐞𝐩𝐬𝐳𝐲 𝐢𝐥𝐮𝐬𝐭𝐫𝐚𝐭𝐨𝐫 dla klas I – III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MIEJSCE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Lena Kurek,  w kategorii 𝐦𝐢𝐬𝐭𝐫𝐳 𝐟𝐫𝐚𝐳𝐞𝐨𝐥𝐨𝐠𝐢𝐢   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Zofia Majcher,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,,Moja ulubiona postać z bajki'' zorganizowanego przez GBP w Kluczach 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MIEJSCE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Franciszek Kramarz,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MIEJSCE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Jowita Woźniczko,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Zuzanna Bula, Wyróżnienie otrzymała: Milena Wieczorek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Szkoła: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MIEJSCE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Lena Kurek,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MIEJSCE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Kacper </a:t>
            </a:r>
            <a:r>
              <a:rPr lang="pl-PL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Sapiechowski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Oliwia Jasińska, Wyróżnienie otrzymał: Mikołaj </a:t>
            </a:r>
            <a:r>
              <a:rPr lang="pl-PL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Jonda</a:t>
            </a:r>
            <a:endParaRPr lang="pl-PL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 Zapisani na skrzydłach historii’’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MIEJSCE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Zofia Majcher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„Historyczne miejsca w naszej okolicy”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MIEJSCE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Zuzanna Bula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 Orłem Białym przez stulecia” </a:t>
            </a:r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wyróżnienie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Kacper </a:t>
            </a:r>
            <a:r>
              <a:rPr lang="pl-PL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Sapiechowski</a:t>
            </a:r>
            <a:endParaRPr lang="pl-PL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"Bez przemocy życie jest fajne - zapamiętaj to dokładnie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części plastycznej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MIEJSCE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zdobyła Kamila Rosicka , a w części literackiej  II MIEJSCE zdobyła Zofia Antonik. </a:t>
            </a:r>
          </a:p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1900" b="1" dirty="0"/>
          </a:p>
          <a:p>
            <a:pPr>
              <a:buFont typeface="Arial" pitchFamily="34" charset="0"/>
              <a:buChar char="•"/>
            </a:pPr>
            <a:endParaRPr lang="pl-PL" sz="1800" b="1" dirty="0"/>
          </a:p>
          <a:p>
            <a:pPr>
              <a:buFont typeface="Arial" pitchFamily="34" charset="0"/>
              <a:buChar char="•"/>
            </a:pPr>
            <a:endParaRPr lang="pl-PL" sz="2600" dirty="0"/>
          </a:p>
          <a:p>
            <a:pPr>
              <a:buFont typeface="Arial" pitchFamily="34" charset="0"/>
              <a:buChar char="•"/>
            </a:pPr>
            <a:endParaRPr lang="pl-PL" sz="2600" dirty="0"/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642031-7F34-4138-9109-16A528CA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5416"/>
            <a:ext cx="184731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900" b="0" i="0" u="none" strike="noStrike" cap="none" normalizeH="0" baseline="0" dirty="0">
              <a:ln>
                <a:noFill/>
              </a:ln>
              <a:solidFill>
                <a:srgbClr val="050505"/>
              </a:solidFill>
              <a:effectLst/>
              <a:latin typeface="inherit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👨‍👩‍👧‍👦">
            <a:extLst>
              <a:ext uri="{FF2B5EF4-FFF2-40B4-BE49-F238E27FC236}">
                <a16:creationId xmlns:a16="http://schemas.microsoft.com/office/drawing/2014/main" id="{9725B286-43EE-4F75-8EEB-925177D3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-2524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❗️">
            <a:extLst>
              <a:ext uri="{FF2B5EF4-FFF2-40B4-BE49-F238E27FC236}">
                <a16:creationId xmlns:a16="http://schemas.microsoft.com/office/drawing/2014/main" id="{B3EE5770-890C-48BC-872D-69855367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-2524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2529</TotalTime>
  <Words>799</Words>
  <Application>Microsoft Office PowerPoint</Application>
  <PresentationFormat>Pokaz na ekranie (4:3)</PresentationFormat>
  <Paragraphs>165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Segoe UI Historic</vt:lpstr>
      <vt:lpstr>Wingdings</vt:lpstr>
      <vt:lpstr>Wielkomiejski</vt:lpstr>
      <vt:lpstr>Prezentacja programu PowerPoint</vt:lpstr>
      <vt:lpstr>Liczba uczniów w szkole</vt:lpstr>
      <vt:lpstr>Średnia szkoły w klasach IV-VII</vt:lpstr>
      <vt:lpstr>Najwyższa średnia w klasach  IV-VII</vt:lpstr>
      <vt:lpstr>Najwyższą średnią w szkole w I półroczu  2023/2024 zdobyli:</vt:lpstr>
      <vt:lpstr>Średnia frekwencja  w klasach I-VII</vt:lpstr>
      <vt:lpstr>Klasy I-III Frekwencja  w klasach 1-3</vt:lpstr>
      <vt:lpstr>Klasy IV-VII</vt:lpstr>
      <vt:lpstr>  Sukcesy naszych uczniów</vt:lpstr>
      <vt:lpstr>Prezentacja programu PowerPoint</vt:lpstr>
      <vt:lpstr>PROJEKTY i PROGRAMY</vt:lpstr>
      <vt:lpstr>Akcje charytatywne    </vt:lpstr>
      <vt:lpstr>Działania w szkole: zakupiono lub wykonano</vt:lpstr>
      <vt:lpstr>Prezentacja programu PowerPoint</vt:lpstr>
      <vt:lpstr>We współpracy z UG </vt:lpstr>
      <vt:lpstr>Dodatkowe Zajęcia </vt:lpstr>
      <vt:lpstr>Oddział przedszkolny </vt:lpstr>
      <vt:lpstr>  </vt:lpstr>
      <vt:lpstr>Organizacja/współorganizacja imprez, wydarzeń, uroczystości szkolnych, konkursów, turniejów, zawodów, warsztatów, spotkań:                    </vt:lpstr>
      <vt:lpstr>Dziękujemy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Eulalia Kulawik - Zacłona</cp:lastModifiedBy>
  <cp:revision>120</cp:revision>
  <dcterms:created xsi:type="dcterms:W3CDTF">2021-06-29T09:48:46Z</dcterms:created>
  <dcterms:modified xsi:type="dcterms:W3CDTF">2024-02-06T16:33:56Z</dcterms:modified>
</cp:coreProperties>
</file>