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303" r:id="rId10"/>
    <p:sldId id="304" r:id="rId11"/>
    <p:sldId id="274" r:id="rId12"/>
    <p:sldId id="310" r:id="rId13"/>
    <p:sldId id="275" r:id="rId14"/>
    <p:sldId id="288" r:id="rId15"/>
    <p:sldId id="291" r:id="rId16"/>
    <p:sldId id="306" r:id="rId17"/>
    <p:sldId id="307" r:id="rId18"/>
    <p:sldId id="308" r:id="rId19"/>
    <p:sldId id="309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CC"/>
    <a:srgbClr val="FBD6BD"/>
    <a:srgbClr val="EBE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5" autoAdjust="0"/>
    <p:restoredTop sz="97381" autoAdjust="0"/>
  </p:normalViewPr>
  <p:slideViewPr>
    <p:cSldViewPr>
      <p:cViewPr varScale="1">
        <p:scale>
          <a:sx n="85" d="100"/>
          <a:sy n="85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65F6D-1F6E-4502-962B-BC6677EF260E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10A80-A257-4587-9DA9-301D5208805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09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!</a:t>
            </a:r>
            <a:r>
              <a:rPr lang="pl-PL" dirty="0" err="1"/>
              <a:t>C!C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22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30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67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76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36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1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13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54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48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5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30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986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06.07.2023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17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kabol1.blogspot.com/2011/12/nowe-ksiazki-w-bibliotec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638128"/>
            <a:ext cx="6400800" cy="252717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Podsumowanie </a:t>
            </a:r>
          </a:p>
          <a:p>
            <a:endParaRPr lang="pl-PL" sz="2800" b="1" dirty="0">
              <a:solidFill>
                <a:srgbClr val="FFFF00"/>
              </a:solidFill>
            </a:endParaRPr>
          </a:p>
          <a:p>
            <a:r>
              <a:rPr lang="pl-PL" sz="2800" b="1" dirty="0" smtClean="0">
                <a:solidFill>
                  <a:srgbClr val="FFFF00"/>
                </a:solidFill>
              </a:rPr>
              <a:t>II </a:t>
            </a:r>
            <a:r>
              <a:rPr lang="pl-PL" sz="2800" b="1" dirty="0">
                <a:solidFill>
                  <a:srgbClr val="FFFF00"/>
                </a:solidFill>
              </a:rPr>
              <a:t>półrocza roku szkolnego 2022/2023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FD1BBF35-3A1E-4928-86F6-C766E2FA47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80120"/>
            <a:ext cx="2958272" cy="331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0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PROJEKTY i PROGRAMY</a:t>
            </a:r>
          </a:p>
        </p:txBody>
      </p:sp>
      <p:sp>
        <p:nvSpPr>
          <p:cNvPr id="3" name="Prostokąt 2"/>
          <p:cNvSpPr/>
          <p:nvPr/>
        </p:nvSpPr>
        <p:spPr>
          <a:xfrm>
            <a:off x="755576" y="1412776"/>
            <a:ext cx="7488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99793" y="3420684"/>
            <a:ext cx="7560840" cy="18774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                                           </a:t>
            </a: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AKCJE SZKOLNE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  <a:ea typeface="Calibri" pitchFamily="34" charset="0"/>
                <a:cs typeface="Arial" pitchFamily="34" charset="0"/>
              </a:rPr>
              <a:t>Zbiórka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  <a:ea typeface="Calibri" pitchFamily="34" charset="0"/>
                <a:cs typeface="Arial" pitchFamily="34" charset="0"/>
              </a:rPr>
              <a:t>baterii</a:t>
            </a:r>
            <a:r>
              <a:rPr lang="pl-PL" sz="2000" b="1" dirty="0">
                <a:solidFill>
                  <a:srgbClr val="FF0000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endParaRPr lang="pl-PL" sz="20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Zbiórka </a:t>
            </a:r>
            <a:r>
              <a:rPr lang="pl-PL" sz="2000" b="1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elektrośmieci</a:t>
            </a:r>
            <a:endParaRPr lang="pl-PL" sz="2000" b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Zbiórka zakrętek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Zbiórka </a:t>
            </a:r>
            <a:r>
              <a:rPr lang="pl-PL" sz="2000" b="1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elektrośmieci</a:t>
            </a:r>
            <a:endParaRPr lang="pl-PL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43608" y="889843"/>
            <a:ext cx="6768752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,, Zdrowo Jem więcej wiem’’ Fundacja Boś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Warzywa w szkole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mleko w szkole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Program do rozwijania języka angielskiego </a:t>
            </a:r>
            <a:r>
              <a:rPr lang="pl-PL" b="1" dirty="0" err="1"/>
              <a:t>Instaling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/>
              <a:t>Akcja sprzątanie Gminy Klucze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smtClean="0"/>
              <a:t>Tarcza Humanitarna 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7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3122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rgbClr val="0070C0"/>
                </a:solidFill>
              </a:rPr>
              <a:t>Akcje charytatywne  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475656" y="1628800"/>
            <a:ext cx="6336705" cy="3046988"/>
          </a:xfrm>
          <a:prstGeom prst="rect">
            <a:avLst/>
          </a:prstGeom>
          <a:gradFill>
            <a:gsLst>
              <a:gs pos="0">
                <a:srgbClr val="FBD6B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Zbiórka karmy dla schroniska </a:t>
            </a:r>
            <a:r>
              <a:rPr kumimoji="0" lang="pl-PL" sz="16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Rafik</a:t>
            </a:r>
            <a:endParaRPr kumimoji="0" lang="pl-PL" sz="16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16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Zbiórka zakrętek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l-PL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Zbiórka szczoteczek do zębów dla dzieci z Afryki</a:t>
            </a:r>
            <a:endParaRPr kumimoji="0" lang="pl-PL" sz="16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Przygotowanie laurek dla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seniorów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Poczta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Zaufania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l-PL" sz="16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16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1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499532"/>
            <a:ext cx="8079581" cy="58097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</a:rPr>
              <a:t>Wydarzenia i uroczystości </a:t>
            </a:r>
            <a:r>
              <a:rPr lang="pl-PL" sz="2800" b="1" dirty="0" smtClean="0">
                <a:solidFill>
                  <a:srgbClr val="FF0000"/>
                </a:solidFill>
              </a:rPr>
              <a:t>szkolne</a:t>
            </a:r>
            <a:r>
              <a:rPr lang="pl-PL" sz="1200" b="1" dirty="0">
                <a:solidFill>
                  <a:srgbClr val="FF0000"/>
                </a:solidFill>
              </a:rPr>
              <a:t/>
            </a:r>
            <a:br>
              <a:rPr lang="pl-PL" sz="1200" b="1" dirty="0">
                <a:solidFill>
                  <a:srgbClr val="FF0000"/>
                </a:solidFill>
              </a:rPr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2000" b="1" dirty="0" smtClean="0">
                <a:solidFill>
                  <a:srgbClr val="002060"/>
                </a:solidFill>
              </a:rPr>
              <a:t>Jasełka </a:t>
            </a:r>
            <a:br>
              <a:rPr lang="pl-PL" sz="2000" b="1" dirty="0" smtClean="0">
                <a:solidFill>
                  <a:srgbClr val="002060"/>
                </a:solidFill>
              </a:rPr>
            </a:br>
            <a:r>
              <a:rPr lang="pl-PL" sz="2000" b="1" dirty="0" smtClean="0">
                <a:solidFill>
                  <a:srgbClr val="002060"/>
                </a:solidFill>
              </a:rPr>
              <a:t>Zabawa Karnawałowa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 smtClean="0">
                <a:solidFill>
                  <a:srgbClr val="002060"/>
                </a:solidFill>
              </a:rPr>
              <a:t>Dzień kobiet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Kiermasz </a:t>
            </a:r>
            <a:r>
              <a:rPr lang="pl-PL" sz="2000" b="1" dirty="0" smtClean="0">
                <a:solidFill>
                  <a:srgbClr val="002060"/>
                </a:solidFill>
              </a:rPr>
              <a:t>Wielkanocny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Sadzenie Kwiatów przed </a:t>
            </a:r>
            <a:r>
              <a:rPr lang="pl-PL" sz="2000" b="1" dirty="0" smtClean="0">
                <a:solidFill>
                  <a:srgbClr val="002060"/>
                </a:solidFill>
              </a:rPr>
              <a:t>Szkołą</a:t>
            </a:r>
            <a:br>
              <a:rPr lang="pl-PL" sz="2000" b="1" dirty="0" smtClean="0">
                <a:solidFill>
                  <a:srgbClr val="002060"/>
                </a:solidFill>
              </a:rPr>
            </a:br>
            <a:r>
              <a:rPr lang="pl-PL" sz="2000" b="1" dirty="0" smtClean="0">
                <a:solidFill>
                  <a:srgbClr val="002060"/>
                </a:solidFill>
              </a:rPr>
              <a:t>Akademia z okazji Święta Konstytucji 3 MAJA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Dzień </a:t>
            </a:r>
            <a:r>
              <a:rPr lang="pl-PL" sz="2000" b="1" dirty="0" smtClean="0">
                <a:solidFill>
                  <a:srgbClr val="002060"/>
                </a:solidFill>
              </a:rPr>
              <a:t>Ziemi</a:t>
            </a:r>
            <a:br>
              <a:rPr lang="pl-PL" sz="2000" b="1" dirty="0" smtClean="0">
                <a:solidFill>
                  <a:srgbClr val="002060"/>
                </a:solidFill>
              </a:rPr>
            </a:br>
            <a:r>
              <a:rPr lang="pl-PL" sz="2000" b="1" dirty="0" smtClean="0">
                <a:solidFill>
                  <a:srgbClr val="002060"/>
                </a:solidFill>
              </a:rPr>
              <a:t>Udział w prelekcji ,, Dla Klimatu’’ – Nadleśnictwo Olkusz</a:t>
            </a:r>
            <a:br>
              <a:rPr lang="pl-PL" sz="2000" b="1" dirty="0" smtClean="0">
                <a:solidFill>
                  <a:srgbClr val="002060"/>
                </a:solidFill>
              </a:rPr>
            </a:br>
            <a:r>
              <a:rPr lang="pl-PL" sz="2000" b="1" dirty="0" smtClean="0">
                <a:solidFill>
                  <a:srgbClr val="002060"/>
                </a:solidFill>
              </a:rPr>
              <a:t>Akcja Czyta Gmina Czysty Świat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Dzień </a:t>
            </a:r>
            <a:r>
              <a:rPr lang="pl-PL" sz="2000" b="1" dirty="0" smtClean="0">
                <a:solidFill>
                  <a:srgbClr val="002060"/>
                </a:solidFill>
              </a:rPr>
              <a:t>Dziecka-</a:t>
            </a:r>
            <a:br>
              <a:rPr lang="pl-PL" sz="2000" b="1" dirty="0" smtClean="0">
                <a:solidFill>
                  <a:srgbClr val="002060"/>
                </a:solidFill>
              </a:rPr>
            </a:br>
            <a:r>
              <a:rPr lang="pl-PL" sz="2000" b="1" dirty="0" smtClean="0">
                <a:solidFill>
                  <a:srgbClr val="002060"/>
                </a:solidFill>
              </a:rPr>
              <a:t>Piknik Rodzinny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Prelekcja Policji oraz Ratownika Wodnego dot. Bezpieczeństwa podczas wakacji</a:t>
            </a:r>
            <a:r>
              <a:rPr lang="pl-PL" sz="2000" b="1" dirty="0" smtClean="0">
                <a:solidFill>
                  <a:srgbClr val="002060"/>
                </a:solidFill>
              </a:rPr>
              <a:t>.</a:t>
            </a:r>
            <a:r>
              <a:rPr lang="pl-PL" sz="2000" b="1" dirty="0">
                <a:solidFill>
                  <a:srgbClr val="002060"/>
                </a:solidFill>
              </a:rPr>
              <a:t/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Uroczyste zakończenie roku </a:t>
            </a:r>
            <a:r>
              <a:rPr lang="pl-PL" sz="2000" b="1" dirty="0" smtClean="0">
                <a:solidFill>
                  <a:srgbClr val="002060"/>
                </a:solidFill>
              </a:rPr>
              <a:t>szkolnego</a:t>
            </a:r>
            <a:r>
              <a:rPr lang="pl-PL" sz="2000" b="1" dirty="0">
                <a:solidFill>
                  <a:srgbClr val="002060"/>
                </a:solidFill>
              </a:rPr>
              <a:t>.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1200" b="1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000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116632"/>
            <a:ext cx="8079581" cy="1658198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Działania w szkole:</a:t>
            </a:r>
            <a:br>
              <a:rPr lang="pl-PL" sz="4400" b="1" dirty="0">
                <a:solidFill>
                  <a:srgbClr val="0070C0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zakupiono lub wykonano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95536" y="1124744"/>
            <a:ext cx="8065294" cy="54005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4900" b="1" dirty="0" smtClean="0"/>
          </a:p>
          <a:p>
            <a:pPr marL="0" indent="0">
              <a:buNone/>
            </a:pPr>
            <a:endParaRPr lang="pl-PL" sz="49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 smtClean="0"/>
              <a:t>Plac zabaw- bocianie gniazdo , ławki, sklepik w kwocie 10 ,000 tyś zł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 smtClean="0"/>
              <a:t>Zakup </a:t>
            </a:r>
            <a:r>
              <a:rPr lang="pl-PL" sz="6400" b="1" dirty="0"/>
              <a:t>pomocy dydaktycznych </a:t>
            </a:r>
            <a:r>
              <a:rPr lang="pl-PL" sz="6400" b="1" dirty="0" err="1"/>
              <a:t>Montesorii</a:t>
            </a:r>
            <a:r>
              <a:rPr lang="pl-PL" sz="6400" b="1" dirty="0"/>
              <a:t> do oddziału </a:t>
            </a:r>
            <a:r>
              <a:rPr lang="pl-PL" sz="6400" b="1" dirty="0" smtClean="0"/>
              <a:t>przedszkolnego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/>
              <a:t> </a:t>
            </a:r>
            <a:r>
              <a:rPr lang="pl-PL" sz="6400" b="1" dirty="0" smtClean="0"/>
              <a:t>Zakup wyposażenia pracownia biologiczno-chemiczna  w kwocie 12, 000 tyś zł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/>
              <a:t> R</a:t>
            </a:r>
            <a:r>
              <a:rPr lang="pl-PL" sz="6400" b="1" dirty="0" smtClean="0"/>
              <a:t>emont łazienki oddziału przedszkolnego </a:t>
            </a:r>
            <a:endParaRPr lang="pl-PL" sz="6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/>
              <a:t> Zakup zabawek do oddziału przedszkolnego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 smtClean="0"/>
              <a:t> Zakup </a:t>
            </a:r>
            <a:r>
              <a:rPr lang="pl-PL" sz="6400" b="1" dirty="0"/>
              <a:t>Laptopa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 smtClean="0"/>
              <a:t>Zakup </a:t>
            </a:r>
            <a:r>
              <a:rPr lang="pl-PL" sz="6400" b="1" dirty="0"/>
              <a:t>roślin i kory przy wejściu </a:t>
            </a:r>
            <a:r>
              <a:rPr lang="pl-PL" sz="6400" b="1" dirty="0" smtClean="0"/>
              <a:t>szkoły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 smtClean="0"/>
              <a:t>Pozyskanie środków z programu SKO  4,000 tyś zł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/>
              <a:t> </a:t>
            </a:r>
            <a:r>
              <a:rPr lang="pl-PL" sz="6400" b="1" dirty="0" smtClean="0"/>
              <a:t>Odwodnienie w kotłowni , prace związane z dociepleniem  jadalni.</a:t>
            </a:r>
          </a:p>
          <a:p>
            <a:pPr marL="0" indent="0">
              <a:buNone/>
            </a:pPr>
            <a:endParaRPr lang="pl-PL" sz="6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sz="6400" b="1" dirty="0"/>
              <a:t> </a:t>
            </a:r>
            <a:r>
              <a:rPr lang="pl-PL" sz="6400" b="1" dirty="0" smtClean="0"/>
              <a:t>Pozyskanie środków z Małopolskiej Tarczy Humanitarnej w kwocie 36,000 tyś zł. </a:t>
            </a:r>
          </a:p>
          <a:p>
            <a:pPr marL="0" indent="0">
              <a:buNone/>
            </a:pPr>
            <a:r>
              <a:rPr lang="pl-PL" sz="6400" b="1" dirty="0"/>
              <a:t> </a:t>
            </a:r>
            <a:r>
              <a:rPr lang="pl-PL" sz="6400" b="1" dirty="0" smtClean="0"/>
              <a:t>(W tym wycieczki, zajecie dodatkowe dla uczniów,  laptopy, oprogramowanie i </a:t>
            </a:r>
            <a:r>
              <a:rPr lang="pl-PL" sz="6400" b="1" dirty="0" err="1" smtClean="0"/>
              <a:t>okulusy</a:t>
            </a:r>
            <a:r>
              <a:rPr lang="pl-PL" sz="6400" b="1" dirty="0" smtClean="0"/>
              <a:t> do wirtualnych lekcji)</a:t>
            </a:r>
            <a:endParaRPr lang="pl-PL" sz="6400" b="1" dirty="0"/>
          </a:p>
          <a:p>
            <a:pPr marL="0" indent="0">
              <a:buNone/>
            </a:pPr>
            <a:r>
              <a:rPr lang="pl-PL" sz="6400" b="1" dirty="0" smtClean="0"/>
              <a:t>  </a:t>
            </a:r>
            <a:endParaRPr lang="pl-PL" sz="6400" b="1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 algn="r">
              <a:buNone/>
            </a:pPr>
            <a:r>
              <a:rPr lang="pl-PL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1C25059B-4BD1-4DC8-B305-53B4E16A4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40968"/>
            <a:ext cx="1697237" cy="113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0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6B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40932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We współpracy z UG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2372" y="2132856"/>
            <a:ext cx="7772400" cy="1224136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Plac zabaw przy szkole </a:t>
            </a:r>
            <a:endParaRPr lang="pl-PL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Pracownia Biologiczno-chemiczna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Remont łazienki oddziału przedszkolnego</a:t>
            </a:r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E6E66D2D-C72F-424C-A7DD-E17026386A03}"/>
              </a:ext>
            </a:extLst>
          </p:cNvPr>
          <p:cNvSpPr txBox="1"/>
          <p:nvPr/>
        </p:nvSpPr>
        <p:spPr>
          <a:xfrm>
            <a:off x="1547664" y="3356992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Promocja szkoły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Facebook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Strona internetowa szkoły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Strona Urzędu Gminy Klucze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Echo Klucz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16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Innowacje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65074"/>
          </a:xfrm>
          <a:gradFill>
            <a:gsLst>
              <a:gs pos="0">
                <a:srgbClr val="FBD6B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/>
            <a:r>
              <a:rPr lang="pl-PL" dirty="0" smtClean="0"/>
              <a:t>Małolaty </a:t>
            </a:r>
            <a:r>
              <a:rPr lang="pl-PL" dirty="0"/>
              <a:t>grają w szachy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  </a:t>
            </a:r>
            <a:r>
              <a:rPr lang="pl-PL" dirty="0"/>
              <a:t>Inżynierowie</a:t>
            </a:r>
            <a:endParaRPr lang="pl-PL" b="1" dirty="0"/>
          </a:p>
          <a:p>
            <a:pPr lvl="0"/>
            <a:r>
              <a:rPr lang="pl-PL" dirty="0"/>
              <a:t>Warsztaty artystyczne</a:t>
            </a:r>
            <a:endParaRPr lang="pl-PL" b="1" dirty="0"/>
          </a:p>
          <a:p>
            <a:pPr lvl="0"/>
            <a:r>
              <a:rPr lang="pl-PL" dirty="0"/>
              <a:t>Co nam w duszy </a:t>
            </a:r>
            <a:r>
              <a:rPr lang="pl-PL" dirty="0" smtClean="0"/>
              <a:t>gra</a:t>
            </a:r>
          </a:p>
          <a:p>
            <a:pPr lvl="0"/>
            <a:r>
              <a:rPr lang="pl-PL" dirty="0" err="1" smtClean="0"/>
              <a:t>Lekturki</a:t>
            </a:r>
            <a:r>
              <a:rPr lang="pl-PL" dirty="0" smtClean="0"/>
              <a:t> spod chmurki</a:t>
            </a:r>
          </a:p>
          <a:p>
            <a:pPr lvl="0"/>
            <a:r>
              <a:rPr lang="pl-PL" dirty="0" err="1" smtClean="0"/>
              <a:t>Instaling</a:t>
            </a:r>
            <a:r>
              <a:rPr lang="pl-PL" smtClean="0"/>
              <a:t>  </a:t>
            </a:r>
            <a:endParaRPr lang="pl-PL" dirty="0"/>
          </a:p>
          <a:p>
            <a:pPr lvl="0"/>
            <a:r>
              <a:rPr lang="pl-PL" dirty="0"/>
              <a:t>Nauka gry na ukulele- Ukulele Love</a:t>
            </a:r>
            <a:endParaRPr lang="pl-PL" b="1" dirty="0"/>
          </a:p>
          <a:p>
            <a:pPr lvl="0"/>
            <a:r>
              <a:rPr lang="pl-PL" dirty="0"/>
              <a:t>W klasach 2-6 zajęcia wychowania fizycznego odbywały się na basenie</a:t>
            </a:r>
            <a:endParaRPr lang="pl-PL" b="1" dirty="0"/>
          </a:p>
          <a:p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AE0D146-52DA-4355-B218-495090952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76872"/>
            <a:ext cx="2497661" cy="165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302E5DD-FF4F-494C-A9BE-C3872E7E7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2082469"/>
          </a:xfrm>
        </p:spPr>
        <p:txBody>
          <a:bodyPr/>
          <a:lstStyle/>
          <a:p>
            <a:pPr algn="ctr"/>
            <a:r>
              <a:rPr lang="pl-PL" dirty="0"/>
              <a:t>Oddział przedszkolny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4A84C30C-FD2A-4EDB-AC6F-02BAEFBDF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921151" cy="1645920"/>
          </a:xfrm>
        </p:spPr>
        <p:txBody>
          <a:bodyPr/>
          <a:lstStyle/>
          <a:p>
            <a:pPr algn="ctr"/>
            <a:r>
              <a:rPr lang="pl-PL" dirty="0" smtClean="0"/>
              <a:t>II </a:t>
            </a:r>
            <a:r>
              <a:rPr lang="pl-PL" dirty="0"/>
              <a:t>PÓŁROCZE 2022/2023</a:t>
            </a:r>
          </a:p>
        </p:txBody>
      </p:sp>
      <p:pic>
        <p:nvPicPr>
          <p:cNvPr id="1026" name="Picture 2" descr="RYSUNEK DLA BOHATERÓW – Przedszkole 2 Radzymin">
            <a:extLst>
              <a:ext uri="{FF2B5EF4-FFF2-40B4-BE49-F238E27FC236}">
                <a16:creationId xmlns="" xmlns:a16="http://schemas.microsoft.com/office/drawing/2014/main" id="{DD58BF25-7210-49A6-8AB8-B16FE0F4C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3950568" cy="274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347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9FEDFF1-3C64-405A-A145-282B74CE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492896"/>
            <a:ext cx="8079581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BE66519-A005-4D0F-9BB3-2B5C80EB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28" y="332656"/>
            <a:ext cx="7881218" cy="4476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W oddziale przedszkolnym:</a:t>
            </a:r>
          </a:p>
          <a:p>
            <a:pPr marL="0" indent="0"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Liczba dzieci - 25</a:t>
            </a:r>
          </a:p>
          <a:p>
            <a:pPr marL="0" indent="0"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Praca przedszkola w godzinach 7.30-15.30</a:t>
            </a:r>
          </a:p>
          <a:p>
            <a:pPr marL="0" indent="0"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Frekwencja w 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II </a:t>
            </a: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semestrze roku szkolnego 2022/2023  wyniosła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65 %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2052" name="Picture 4" descr="4-latki - 4- LATKI | Przedszkole Samorządowe &quot;Jedyneczka&quot; w Nowej Sarzynie">
            <a:extLst>
              <a:ext uri="{FF2B5EF4-FFF2-40B4-BE49-F238E27FC236}">
                <a16:creationId xmlns="" xmlns:a16="http://schemas.microsoft.com/office/drawing/2014/main" id="{7A594739-CBA3-41DB-9ACE-0A6DAEF88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4767597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2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1479DF9-ED07-479E-8353-FF0C8CBA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116632"/>
            <a:ext cx="8079581" cy="6552728"/>
          </a:xfrm>
        </p:spPr>
        <p:txBody>
          <a:bodyPr>
            <a:normAutofit fontScale="90000"/>
          </a:bodyPr>
          <a:lstStyle/>
          <a:p>
            <a:r>
              <a:rPr lang="pl-PL" sz="1800" b="1" dirty="0" smtClean="0">
                <a:solidFill>
                  <a:srgbClr val="C00000"/>
                </a:solidFill>
              </a:rPr>
              <a:t/>
            </a:r>
            <a:br>
              <a:rPr lang="pl-PL" sz="1800" b="1" dirty="0" smtClean="0">
                <a:solidFill>
                  <a:srgbClr val="C00000"/>
                </a:solidFill>
              </a:rPr>
            </a:br>
            <a:r>
              <a:rPr lang="pl-PL" sz="1800" b="1" dirty="0">
                <a:solidFill>
                  <a:srgbClr val="C00000"/>
                </a:solidFill>
              </a:rPr>
              <a:t/>
            </a:r>
            <a:br>
              <a:rPr lang="pl-PL" sz="1800" b="1" dirty="0">
                <a:solidFill>
                  <a:srgbClr val="C00000"/>
                </a:solidFill>
              </a:rPr>
            </a:br>
            <a:r>
              <a:rPr lang="pl-PL" sz="1800" b="1" dirty="0" smtClean="0">
                <a:solidFill>
                  <a:srgbClr val="C00000"/>
                </a:solidFill>
              </a:rPr>
              <a:t/>
            </a:r>
            <a:br>
              <a:rPr lang="pl-PL" sz="1800" b="1" dirty="0" smtClean="0">
                <a:solidFill>
                  <a:srgbClr val="C00000"/>
                </a:solidFill>
              </a:rPr>
            </a:br>
            <a:r>
              <a:rPr lang="pl-PL" sz="1800" b="1" dirty="0">
                <a:solidFill>
                  <a:srgbClr val="C00000"/>
                </a:solidFill>
              </a:rPr>
              <a:t/>
            </a:r>
            <a:br>
              <a:rPr lang="pl-PL" sz="1800" b="1" dirty="0">
                <a:solidFill>
                  <a:srgbClr val="C00000"/>
                </a:solidFill>
              </a:rPr>
            </a:br>
            <a:r>
              <a:rPr lang="pl-PL" sz="1800" b="1" dirty="0" smtClean="0">
                <a:solidFill>
                  <a:srgbClr val="C00000"/>
                </a:solidFill>
              </a:rPr>
              <a:t/>
            </a:r>
            <a:br>
              <a:rPr lang="pl-PL" sz="1800" b="1" dirty="0" smtClean="0">
                <a:solidFill>
                  <a:srgbClr val="C00000"/>
                </a:solidFill>
              </a:rPr>
            </a:br>
            <a:r>
              <a:rPr lang="pl-PL" sz="1800" b="1" dirty="0">
                <a:solidFill>
                  <a:srgbClr val="C00000"/>
                </a:solidFill>
              </a:rPr>
              <a:t/>
            </a:r>
            <a:br>
              <a:rPr lang="pl-PL" sz="1800" b="1" dirty="0">
                <a:solidFill>
                  <a:srgbClr val="C00000"/>
                </a:solidFill>
              </a:rPr>
            </a:br>
            <a:r>
              <a:rPr lang="pl-PL" sz="1800" b="1" dirty="0" smtClean="0">
                <a:solidFill>
                  <a:srgbClr val="C00000"/>
                </a:solidFill>
              </a:rPr>
              <a:t/>
            </a:r>
            <a:br>
              <a:rPr lang="pl-PL" sz="1800" b="1" dirty="0" smtClean="0">
                <a:solidFill>
                  <a:srgbClr val="C00000"/>
                </a:solidFill>
              </a:rPr>
            </a:br>
            <a:r>
              <a:rPr lang="pl-PL" sz="1800" b="1" dirty="0">
                <a:solidFill>
                  <a:srgbClr val="C00000"/>
                </a:solidFill>
              </a:rPr>
              <a:t/>
            </a:r>
            <a:br>
              <a:rPr lang="pl-PL" sz="1800" b="1" dirty="0">
                <a:solidFill>
                  <a:srgbClr val="C00000"/>
                </a:solidFill>
              </a:rPr>
            </a:br>
            <a:r>
              <a:rPr lang="pl-PL" sz="1800" b="1" dirty="0" smtClean="0">
                <a:solidFill>
                  <a:srgbClr val="C00000"/>
                </a:solidFill>
              </a:rPr>
              <a:t/>
            </a:r>
            <a:br>
              <a:rPr lang="pl-PL" sz="1800" b="1" dirty="0" smtClean="0">
                <a:solidFill>
                  <a:srgbClr val="C00000"/>
                </a:solidFill>
              </a:rPr>
            </a:br>
            <a:r>
              <a:rPr lang="pl-PL" sz="1800" b="1" dirty="0" smtClean="0">
                <a:solidFill>
                  <a:srgbClr val="C00000"/>
                </a:solidFill>
              </a:rPr>
              <a:t>Organizacja/współorganizacja </a:t>
            </a:r>
            <a:r>
              <a:rPr lang="pl-PL" sz="1800" b="1" dirty="0">
                <a:solidFill>
                  <a:srgbClr val="C00000"/>
                </a:solidFill>
              </a:rPr>
              <a:t>imprez, wydarzeń, uroczystości szkolnych, konkursów, turniejów, zawodów, warsztatów, spotkań</a:t>
            </a:r>
            <a:r>
              <a:rPr lang="pl-PL" sz="1800" b="1" dirty="0" smtClean="0">
                <a:solidFill>
                  <a:srgbClr val="C00000"/>
                </a:solidFill>
              </a:rPr>
              <a:t>: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600" dirty="0" smtClean="0"/>
              <a:t>- </a:t>
            </a:r>
            <a:r>
              <a:rPr lang="pl-PL" sz="1600" dirty="0"/>
              <a:t>Zbiórka zakrętek</a:t>
            </a:r>
            <a:br>
              <a:rPr lang="pl-PL" sz="1600" dirty="0"/>
            </a:br>
            <a:r>
              <a:rPr lang="pl-PL" sz="1600" dirty="0"/>
              <a:t>- Zbiórka zużytych baterii</a:t>
            </a:r>
            <a:br>
              <a:rPr lang="pl-PL" sz="1600" dirty="0"/>
            </a:br>
            <a:r>
              <a:rPr lang="pl-PL" sz="1600" dirty="0"/>
              <a:t>- zbiórka karmy, </a:t>
            </a:r>
            <a:r>
              <a:rPr lang="pl-PL" sz="1600" dirty="0" err="1"/>
              <a:t>kocy</a:t>
            </a:r>
            <a:r>
              <a:rPr lang="pl-PL" sz="1600" dirty="0"/>
              <a:t>, zabawek dla zwierząt ze schroniska.</a:t>
            </a:r>
            <a:br>
              <a:rPr lang="pl-PL" sz="1600" dirty="0"/>
            </a:br>
            <a:r>
              <a:rPr lang="pl-PL" sz="1600" dirty="0"/>
              <a:t>- Akcja „Góra grosza”.</a:t>
            </a:r>
            <a:br>
              <a:rPr lang="pl-PL" sz="1600" dirty="0"/>
            </a:br>
            <a:r>
              <a:rPr lang="pl-PL" sz="1600" dirty="0"/>
              <a:t>- Zbiórka rzeczy dla potrzebującej rodziny</a:t>
            </a:r>
            <a:br>
              <a:rPr lang="pl-PL" sz="1600" dirty="0"/>
            </a:br>
            <a:r>
              <a:rPr lang="pl-PL" sz="1600" dirty="0"/>
              <a:t>- zbiórka szczoteczek i </a:t>
            </a:r>
            <a:r>
              <a:rPr lang="pl-PL" sz="1600" dirty="0" smtClean="0"/>
              <a:t>past </a:t>
            </a:r>
            <a:r>
              <a:rPr lang="pl-PL" sz="1600" dirty="0"/>
              <a:t>dla dzieci z Afryki</a:t>
            </a:r>
            <a:r>
              <a:rPr lang="pl-PL" sz="1600" dirty="0" smtClean="0"/>
              <a:t>.</a:t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b="1" dirty="0"/>
              <a:t>Konkursy i projekty: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Innowacja pedagogiczna „Pomóż mi zrobić to samemu”,</a:t>
            </a:r>
            <a:br>
              <a:rPr lang="pl-PL" sz="1600" dirty="0"/>
            </a:br>
            <a:r>
              <a:rPr lang="pl-PL" sz="1600" dirty="0"/>
              <a:t>Ogólnopolski konkurs plastyczny „Na jagody… tropiąc niezwykłe przygody.”,</a:t>
            </a:r>
            <a:br>
              <a:rPr lang="pl-PL" sz="1600" dirty="0"/>
            </a:br>
            <a:r>
              <a:rPr lang="pl-PL" sz="1600" dirty="0"/>
              <a:t>Akcja „Odblaskowa Szkoła”- konkurs wojewódzki,</a:t>
            </a:r>
            <a:br>
              <a:rPr lang="pl-PL" sz="1600" dirty="0"/>
            </a:br>
            <a:r>
              <a:rPr lang="pl-PL" sz="1600" dirty="0"/>
              <a:t>Gminny Konkurs Plastyczny „Kto Ty jesteś? Polak mały”,</a:t>
            </a:r>
            <a:br>
              <a:rPr lang="pl-PL" sz="1600" dirty="0"/>
            </a:br>
            <a:r>
              <a:rPr lang="pl-PL" sz="1600" dirty="0"/>
              <a:t>„Małolaty grają w szachy”,</a:t>
            </a:r>
            <a:br>
              <a:rPr lang="pl-PL" sz="1600" dirty="0"/>
            </a:br>
            <a:r>
              <a:rPr lang="pl-PL" sz="1600" dirty="0"/>
              <a:t>Zajęcia sportowe,</a:t>
            </a:r>
            <a:br>
              <a:rPr lang="pl-PL" sz="1600" dirty="0"/>
            </a:br>
            <a:r>
              <a:rPr lang="pl-PL" sz="1600" dirty="0"/>
              <a:t>Konkurs plastyczny „Mój Miś”,</a:t>
            </a:r>
            <a:br>
              <a:rPr lang="pl-PL" sz="1600" dirty="0"/>
            </a:br>
            <a:r>
              <a:rPr lang="pl-PL" sz="1600" dirty="0"/>
              <a:t>Turniej szachowy.</a:t>
            </a:r>
            <a:br>
              <a:rPr lang="pl-PL" sz="1600" dirty="0"/>
            </a:br>
            <a:r>
              <a:rPr lang="pl-PL" sz="1600" dirty="0"/>
              <a:t>Zbiórka zakrętek,</a:t>
            </a:r>
            <a:br>
              <a:rPr lang="pl-PL" sz="1600" dirty="0"/>
            </a:br>
            <a:r>
              <a:rPr lang="pl-PL" sz="1600" dirty="0"/>
              <a:t>Zbiórka baterii,</a:t>
            </a:r>
            <a:br>
              <a:rPr lang="pl-PL" sz="1600" dirty="0"/>
            </a:br>
            <a:r>
              <a:rPr lang="pl-PL" sz="1600" dirty="0"/>
              <a:t>Zbiórka karmy dla zwierząt ze schroniska „</a:t>
            </a:r>
            <a:r>
              <a:rPr lang="pl-PL" sz="1600" dirty="0" err="1"/>
              <a:t>Rafik</a:t>
            </a:r>
            <a:r>
              <a:rPr lang="pl-PL" sz="1600" dirty="0"/>
              <a:t>” w Bolesławiu,</a:t>
            </a:r>
            <a:br>
              <a:rPr lang="pl-PL" sz="1600" dirty="0"/>
            </a:br>
            <a:r>
              <a:rPr lang="pl-PL" sz="1600" dirty="0"/>
              <a:t>Akcja „Góra grosza”.</a:t>
            </a:r>
            <a:br>
              <a:rPr lang="pl-PL" sz="1600" dirty="0"/>
            </a:br>
            <a:r>
              <a:rPr lang="pl-PL" sz="1600" dirty="0"/>
              <a:t>Konkurs plastyczny „Przedszkole drugi dom”</a:t>
            </a:r>
            <a:br>
              <a:rPr lang="pl-PL" sz="1600" dirty="0"/>
            </a:br>
            <a:r>
              <a:rPr lang="pl-PL" sz="1600" dirty="0"/>
              <a:t>Konkurs plastyczny „Eko akcja”.</a:t>
            </a:r>
            <a:br>
              <a:rPr lang="pl-PL" sz="1600" dirty="0"/>
            </a:br>
            <a:r>
              <a:rPr lang="pl-PL" sz="1600" dirty="0"/>
              <a:t>Akcja „Sprzątanie świata”.</a:t>
            </a:r>
            <a:br>
              <a:rPr lang="pl-PL" sz="1600" dirty="0"/>
            </a:br>
            <a:r>
              <a:rPr lang="pl-PL" sz="1600" dirty="0"/>
              <a:t>„Laboratorium przyszłości”- zajęcia z udziałem robotów.</a:t>
            </a:r>
            <a:br>
              <a:rPr lang="pl-PL" sz="1600" dirty="0"/>
            </a:br>
            <a:r>
              <a:rPr lang="pl-PL" sz="1600" dirty="0"/>
              <a:t>Konkurs plastyczny „Czysta Gmina- czysty świat”.</a:t>
            </a:r>
            <a:br>
              <a:rPr lang="pl-PL" sz="1600" dirty="0"/>
            </a:br>
            <a:r>
              <a:rPr lang="pl-PL" sz="1600" dirty="0"/>
              <a:t>„Mądre Smyki w Krainie Matematyki”- olimpiada dla starszaków- II miejsce</a:t>
            </a:r>
            <a:br>
              <a:rPr lang="pl-PL" sz="1600" dirty="0"/>
            </a:br>
            <a:r>
              <a:rPr lang="pl-PL" sz="1600" dirty="0"/>
              <a:t>Zbiórka rzeczy dla potrzebującej rodziny.</a:t>
            </a:r>
            <a:br>
              <a:rPr lang="pl-PL" sz="1600" dirty="0"/>
            </a:br>
            <a:r>
              <a:rPr lang="pl-PL" sz="1600" dirty="0"/>
              <a:t>Konkurs plastyczny „Mój Mikołaj Kopernik”- III miejsce Kamila Rosicka</a:t>
            </a:r>
            <a:br>
              <a:rPr lang="pl-PL" sz="1600" dirty="0"/>
            </a:br>
            <a:r>
              <a:rPr lang="pl-PL" sz="1600" dirty="0"/>
              <a:t>Zbiórka </a:t>
            </a:r>
            <a:r>
              <a:rPr lang="pl-PL" sz="1600" dirty="0" err="1"/>
              <a:t>Elektrośmieci</a:t>
            </a:r>
            <a:r>
              <a:rPr lang="pl-PL" sz="1600" dirty="0"/>
              <a:t>.</a:t>
            </a:r>
            <a:br>
              <a:rPr lang="pl-PL" sz="1600" dirty="0"/>
            </a:br>
            <a:r>
              <a:rPr lang="pl-PL" sz="1600" dirty="0"/>
              <a:t>Gminny Konkurs Plastyczny „Dobro, prawda, piękno w utworach Marii Konopnickiej”- III miejsce Zuzanna Bula.</a:t>
            </a:r>
            <a:br>
              <a:rPr lang="pl-PL" sz="1600" dirty="0"/>
            </a:br>
            <a:r>
              <a:rPr lang="pl-PL" sz="1600" dirty="0"/>
              <a:t>Konkurs plastyczny „Bank za 100 lat”.</a:t>
            </a:r>
            <a:br>
              <a:rPr lang="pl-PL" sz="1600" dirty="0"/>
            </a:br>
            <a:r>
              <a:rPr lang="pl-PL" sz="1300" dirty="0" smtClean="0"/>
              <a:t/>
            </a:r>
            <a:br>
              <a:rPr lang="pl-PL" sz="13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200" dirty="0"/>
              <a:t/>
            </a:r>
            <a:br>
              <a:rPr lang="pl-PL" sz="2200" dirty="0"/>
            </a:b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433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499532"/>
            <a:ext cx="8079581" cy="5881795"/>
          </a:xfrm>
        </p:spPr>
        <p:txBody>
          <a:bodyPr>
            <a:noAutofit/>
          </a:bodyPr>
          <a:lstStyle/>
          <a:p>
            <a:r>
              <a:rPr lang="pl-PL" sz="1200" b="1" dirty="0">
                <a:solidFill>
                  <a:srgbClr val="FF0000"/>
                </a:solidFill>
              </a:rPr>
              <a:t>Wydarzenia i uroczystości przedszkolne</a:t>
            </a:r>
            <a:r>
              <a:rPr lang="pl-PL" sz="1200" b="1" dirty="0" smtClean="0">
                <a:solidFill>
                  <a:srgbClr val="FF0000"/>
                </a:solidFill>
              </a:rPr>
              <a:t>:</a:t>
            </a:r>
            <a:br>
              <a:rPr lang="pl-PL" sz="1200" b="1" dirty="0" smtClean="0">
                <a:solidFill>
                  <a:srgbClr val="FF0000"/>
                </a:solidFill>
              </a:rPr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Uroczyste rozpoczęcie roku szkolnego.</a:t>
            </a:r>
            <a:br>
              <a:rPr lang="pl-PL" sz="1200" dirty="0"/>
            </a:br>
            <a:r>
              <a:rPr lang="pl-PL" sz="1200" dirty="0"/>
              <a:t>Dzień przedszkolaka,</a:t>
            </a:r>
            <a:br>
              <a:rPr lang="pl-PL" sz="1200" dirty="0"/>
            </a:br>
            <a:r>
              <a:rPr lang="pl-PL" sz="1200" dirty="0"/>
              <a:t>Dzień chłopaka,</a:t>
            </a:r>
            <a:br>
              <a:rPr lang="pl-PL" sz="1200" dirty="0"/>
            </a:br>
            <a:r>
              <a:rPr lang="pl-PL" sz="1200" dirty="0"/>
              <a:t>Dzień Edukacji Narodowej,</a:t>
            </a:r>
            <a:br>
              <a:rPr lang="pl-PL" sz="1200" dirty="0"/>
            </a:br>
            <a:r>
              <a:rPr lang="pl-PL" sz="1200" dirty="0"/>
              <a:t>Dzień pieczonego ziemniaka,</a:t>
            </a:r>
            <a:br>
              <a:rPr lang="pl-PL" sz="1200" dirty="0"/>
            </a:br>
            <a:r>
              <a:rPr lang="pl-PL" sz="1200" dirty="0"/>
              <a:t>Próbna ewakuacja,</a:t>
            </a:r>
            <a:br>
              <a:rPr lang="pl-PL" sz="1200" dirty="0"/>
            </a:br>
            <a:r>
              <a:rPr lang="pl-PL" sz="1200" dirty="0"/>
              <a:t>Dzień postaci z bajek,</a:t>
            </a:r>
            <a:br>
              <a:rPr lang="pl-PL" sz="1200" dirty="0"/>
            </a:br>
            <a:r>
              <a:rPr lang="pl-PL" sz="1200" dirty="0"/>
              <a:t>Dzień drzewa,</a:t>
            </a:r>
            <a:br>
              <a:rPr lang="pl-PL" sz="1200" dirty="0"/>
            </a:br>
            <a:r>
              <a:rPr lang="pl-PL" sz="1200" dirty="0"/>
              <a:t>Akademia z okazji 11 Listopada,</a:t>
            </a:r>
            <a:br>
              <a:rPr lang="pl-PL" sz="1200" dirty="0"/>
            </a:br>
            <a:r>
              <a:rPr lang="pl-PL" sz="1200" dirty="0"/>
              <a:t>Dzień Pluszowego Misia,</a:t>
            </a:r>
            <a:br>
              <a:rPr lang="pl-PL" sz="1200" dirty="0"/>
            </a:br>
            <a:r>
              <a:rPr lang="pl-PL" sz="1200" dirty="0"/>
              <a:t>Kino 3D. Seans „Epoka Lodowcowa”.</a:t>
            </a:r>
            <a:br>
              <a:rPr lang="pl-PL" sz="1200" dirty="0"/>
            </a:br>
            <a:r>
              <a:rPr lang="pl-PL" sz="1200" dirty="0"/>
              <a:t>Andrzejki,</a:t>
            </a:r>
            <a:br>
              <a:rPr lang="pl-PL" sz="1200" dirty="0"/>
            </a:br>
            <a:r>
              <a:rPr lang="pl-PL" sz="1200" dirty="0"/>
              <a:t>Wizyta świętego Mikołaja,</a:t>
            </a:r>
            <a:br>
              <a:rPr lang="pl-PL" sz="1200" dirty="0"/>
            </a:br>
            <a:r>
              <a:rPr lang="pl-PL" sz="1200" dirty="0"/>
              <a:t>Jasełka,</a:t>
            </a:r>
            <a:br>
              <a:rPr lang="pl-PL" sz="1200" dirty="0"/>
            </a:br>
            <a:r>
              <a:rPr lang="pl-PL" sz="1200" dirty="0"/>
              <a:t>Dzień Babci i Dziadka- wspólne kolędowanie,</a:t>
            </a:r>
            <a:br>
              <a:rPr lang="pl-PL" sz="1200" dirty="0"/>
            </a:br>
            <a:r>
              <a:rPr lang="pl-PL" sz="1200" dirty="0"/>
              <a:t>Zabawa karnawałowa w przedszkolu.</a:t>
            </a:r>
            <a:br>
              <a:rPr lang="pl-PL" sz="1200" dirty="0"/>
            </a:br>
            <a:r>
              <a:rPr lang="pl-PL" sz="1200" dirty="0"/>
              <a:t>Dzień drzewa.</a:t>
            </a:r>
            <a:br>
              <a:rPr lang="pl-PL" sz="1200" dirty="0"/>
            </a:br>
            <a:r>
              <a:rPr lang="pl-PL" sz="1200" dirty="0"/>
              <a:t>Kino 3D. Seans </a:t>
            </a:r>
            <a:r>
              <a:rPr lang="pl-PL" sz="1200" dirty="0" err="1"/>
              <a:t>pt</a:t>
            </a:r>
            <a:r>
              <a:rPr lang="pl-PL" sz="1200" dirty="0"/>
              <a:t> </a:t>
            </a:r>
            <a:r>
              <a:rPr lang="pl-PL" sz="1200" dirty="0" smtClean="0"/>
              <a:t> „</a:t>
            </a:r>
            <a:r>
              <a:rPr lang="pl-PL" sz="1200" dirty="0"/>
              <a:t>Epoka Lodowcowa”.</a:t>
            </a:r>
            <a:br>
              <a:rPr lang="pl-PL" sz="1200" dirty="0"/>
            </a:br>
            <a:r>
              <a:rPr lang="pl-PL" sz="1200" dirty="0"/>
              <a:t>Prelekcja Policji dot. Bezpieczeństwa podczas ferii zimowych.</a:t>
            </a:r>
            <a:br>
              <a:rPr lang="pl-PL" sz="1200" dirty="0"/>
            </a:br>
            <a:r>
              <a:rPr lang="pl-PL" sz="1200" dirty="0"/>
              <a:t>Dzień pizzy.</a:t>
            </a:r>
            <a:br>
              <a:rPr lang="pl-PL" sz="1200" dirty="0"/>
            </a:br>
            <a:r>
              <a:rPr lang="pl-PL" sz="1200" dirty="0"/>
              <a:t>Dzień kobiet.</a:t>
            </a:r>
            <a:br>
              <a:rPr lang="pl-PL" sz="1200" dirty="0"/>
            </a:br>
            <a:r>
              <a:rPr lang="pl-PL" sz="1200" dirty="0"/>
              <a:t>Kiermasz Wielkanocny.</a:t>
            </a:r>
            <a:br>
              <a:rPr lang="pl-PL" sz="1200" dirty="0"/>
            </a:br>
            <a:r>
              <a:rPr lang="pl-PL" sz="1200" dirty="0"/>
              <a:t>Zabawa w kino.</a:t>
            </a:r>
            <a:br>
              <a:rPr lang="pl-PL" sz="1200" dirty="0"/>
            </a:br>
            <a:r>
              <a:rPr lang="pl-PL" sz="1200" dirty="0"/>
              <a:t>Sadzenie Kwiatów przed Szkołą.</a:t>
            </a:r>
            <a:br>
              <a:rPr lang="pl-PL" sz="1200" dirty="0"/>
            </a:br>
            <a:r>
              <a:rPr lang="pl-PL" sz="1200" dirty="0"/>
              <a:t>Dzień Ziemi.</a:t>
            </a:r>
            <a:br>
              <a:rPr lang="pl-PL" sz="1200" dirty="0"/>
            </a:br>
            <a:r>
              <a:rPr lang="pl-PL" sz="1200" dirty="0"/>
              <a:t>Dzień Mamy.</a:t>
            </a:r>
            <a:br>
              <a:rPr lang="pl-PL" sz="1200" dirty="0"/>
            </a:br>
            <a:r>
              <a:rPr lang="pl-PL" sz="1200" dirty="0"/>
              <a:t>Dzień Dziecka.</a:t>
            </a:r>
            <a:br>
              <a:rPr lang="pl-PL" sz="1200" dirty="0"/>
            </a:br>
            <a:r>
              <a:rPr lang="pl-PL" sz="1200" dirty="0"/>
              <a:t>Piknik Rodzinny- występ przedszkolaków.</a:t>
            </a:r>
            <a:br>
              <a:rPr lang="pl-PL" sz="1200" dirty="0"/>
            </a:br>
            <a:r>
              <a:rPr lang="pl-PL" sz="1200" dirty="0"/>
              <a:t>Prelekcja Policji oraz Ratownika Wodnego dot. Bezpieczeństwa podczas wakacji.</a:t>
            </a:r>
            <a:br>
              <a:rPr lang="pl-PL" sz="1200" dirty="0"/>
            </a:br>
            <a:r>
              <a:rPr lang="pl-PL" sz="1200" dirty="0"/>
              <a:t>Prelekcja ratownika medycznego- pana Wojciecha Wieczorka dotycząca udzielania pierwszej pomocy przedmedycznej.</a:t>
            </a:r>
            <a:br>
              <a:rPr lang="pl-PL" sz="1200" dirty="0"/>
            </a:br>
            <a:r>
              <a:rPr lang="pl-PL" sz="1200" dirty="0"/>
              <a:t>Dzień Taty.</a:t>
            </a:r>
            <a:br>
              <a:rPr lang="pl-PL" sz="1200" dirty="0"/>
            </a:br>
            <a:r>
              <a:rPr lang="pl-PL" sz="1200" dirty="0"/>
              <a:t>Uroczyste zakończenie roku przedszkolnego.</a:t>
            </a:r>
            <a:br>
              <a:rPr lang="pl-PL" sz="1200" dirty="0"/>
            </a:br>
            <a:r>
              <a:rPr lang="pl-PL" sz="1200" dirty="0"/>
              <a:t> </a:t>
            </a:r>
            <a:br>
              <a:rPr lang="pl-PL" sz="1200" dirty="0"/>
            </a:b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18323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218084"/>
          </a:xfrm>
        </p:spPr>
        <p:txBody>
          <a:bodyPr>
            <a:normAutofit/>
          </a:bodyPr>
          <a:lstStyle/>
          <a:p>
            <a:r>
              <a:rPr lang="pl-PL" dirty="0"/>
              <a:t>Liczba uczniów w szkole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907087" y="1628800"/>
            <a:ext cx="3008313" cy="44973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000" b="1" dirty="0"/>
              <a:t>W roku szkolnym 2022/2023 w II półroczu w szkole uczyło się w pięciu oddziałach 39 uczniów.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W oddziale przedszkolnym 25 dzieci.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="" xmlns:a16="http://schemas.microsoft.com/office/drawing/2014/main" id="{76F9E59A-5B14-4D2B-ADAE-DA8D17EBA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044" y="1268760"/>
            <a:ext cx="3624956" cy="40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7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Dziękujemy za uwagę </a:t>
            </a:r>
            <a:r>
              <a:rPr lang="pl-PL" b="1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346A5DD6-2DFA-4BEC-8771-257327B7D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95" y="548680"/>
            <a:ext cx="1029206" cy="11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1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2160241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Średnia szkoły w klasach </a:t>
            </a:r>
            <a:r>
              <a:rPr lang="pl-PL" b="1" dirty="0" smtClean="0">
                <a:solidFill>
                  <a:srgbClr val="0070C0"/>
                </a:solidFill>
              </a:rPr>
              <a:t>IV-VIII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99592" y="2924944"/>
            <a:ext cx="7772400" cy="1656183"/>
          </a:xfrm>
        </p:spPr>
        <p:txBody>
          <a:bodyPr>
            <a:normAutofit/>
          </a:bodyPr>
          <a:lstStyle/>
          <a:p>
            <a:r>
              <a:rPr lang="pl-PL" sz="6000" b="1" dirty="0">
                <a:solidFill>
                  <a:srgbClr val="FF0000"/>
                </a:solidFill>
              </a:rPr>
              <a:t>             </a:t>
            </a:r>
            <a:r>
              <a:rPr lang="pl-PL" sz="6000" b="1" dirty="0" smtClean="0">
                <a:solidFill>
                  <a:srgbClr val="FF0000"/>
                </a:solidFill>
              </a:rPr>
              <a:t>4,65</a:t>
            </a:r>
            <a:endParaRPr lang="pl-PL" sz="6000" b="1" dirty="0">
              <a:solidFill>
                <a:srgbClr val="FF0000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215C36B3-99CF-4B7A-BCA9-9A7ECD12A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65914" y="2636912"/>
            <a:ext cx="30384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76672"/>
            <a:ext cx="7772400" cy="266429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Najwyższa średnia klasy IV-VIII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920880" cy="29523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5800" dirty="0">
                <a:solidFill>
                  <a:schemeClr val="bg1"/>
                </a:solidFill>
              </a:rPr>
              <a:t>Klasa VI</a:t>
            </a:r>
          </a:p>
          <a:p>
            <a:r>
              <a:rPr lang="pl-PL" sz="5800" dirty="0">
                <a:solidFill>
                  <a:schemeClr val="bg1"/>
                </a:solidFill>
              </a:rPr>
              <a:t>Binek Magdalena -  5,33</a:t>
            </a:r>
          </a:p>
        </p:txBody>
      </p:sp>
    </p:spTree>
    <p:extLst>
      <p:ext uri="{BB962C8B-B14F-4D97-AF65-F5344CB8AC3E}">
        <p14:creationId xmlns:p14="http://schemas.microsoft.com/office/powerpoint/2010/main" val="378206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Najwyższą średnią w szkole w roku szkolnym 2022/2023 zdobyli: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Klasa IV – Dawid Rolka 5,0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Klasa </a:t>
            </a:r>
            <a:r>
              <a:rPr lang="pl-PL" sz="2600" b="1" dirty="0" smtClean="0">
                <a:solidFill>
                  <a:srgbClr val="FF0000"/>
                </a:solidFill>
              </a:rPr>
              <a:t>VI - </a:t>
            </a:r>
            <a:r>
              <a:rPr lang="pl-PL" sz="2600" b="1" dirty="0">
                <a:solidFill>
                  <a:srgbClr val="FF0000"/>
                </a:solidFill>
              </a:rPr>
              <a:t>Zofia Majcher 5,0 ; Julia Bieniek 5,08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Wieczorek Paulina 5,08 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Klasa VIII-Mikołaj Kożuch 5,22; Maria Kulawik 5,29</a:t>
            </a:r>
          </a:p>
        </p:txBody>
      </p:sp>
      <p:pic>
        <p:nvPicPr>
          <p:cNvPr id="6" name="Grafika 5" descr="Czapka ukończenia szkoły">
            <a:extLst>
              <a:ext uri="{FF2B5EF4-FFF2-40B4-BE49-F238E27FC236}">
                <a16:creationId xmlns="" xmlns:a16="http://schemas.microsoft.com/office/drawing/2014/main" id="{A3F6389D-6F51-4E2F-A9A9-EE872A8B2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8264" y="3212976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9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7198568" cy="412963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2505075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Średnia frekwencja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w klasach II-VIII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901824" y="3861048"/>
            <a:ext cx="7772400" cy="1131887"/>
          </a:xfrm>
        </p:spPr>
        <p:txBody>
          <a:bodyPr>
            <a:normAutofit/>
          </a:bodyPr>
          <a:lstStyle/>
          <a:p>
            <a:r>
              <a:rPr lang="pl-PL" sz="5400" b="1" dirty="0"/>
              <a:t>                  </a:t>
            </a:r>
            <a:r>
              <a:rPr lang="pl-PL" sz="5400" b="1" dirty="0" smtClean="0"/>
              <a:t>85.76%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153013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772400" cy="23042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900" b="1" dirty="0"/>
              <a:t>Klasy </a:t>
            </a:r>
            <a:r>
              <a:rPr lang="pl-PL" sz="8900" b="1" dirty="0" smtClean="0"/>
              <a:t>II-III</a:t>
            </a:r>
            <a:r>
              <a:rPr lang="pl-PL" dirty="0"/>
              <a:t/>
            </a:r>
            <a:br>
              <a:rPr lang="pl-PL" dirty="0"/>
            </a:br>
            <a:r>
              <a:rPr lang="pl-PL" sz="8900" b="1" dirty="0">
                <a:solidFill>
                  <a:srgbClr val="0070C0"/>
                </a:solidFill>
              </a:rPr>
              <a:t>Frekwencja </a:t>
            </a:r>
            <a:br>
              <a:rPr lang="pl-PL" sz="8900" b="1" dirty="0">
                <a:solidFill>
                  <a:srgbClr val="0070C0"/>
                </a:solidFill>
              </a:rPr>
            </a:br>
            <a:r>
              <a:rPr lang="pl-PL" sz="8900" b="1" dirty="0">
                <a:solidFill>
                  <a:srgbClr val="0070C0"/>
                </a:solidFill>
              </a:rPr>
              <a:t>w klasach </a:t>
            </a:r>
            <a:r>
              <a:rPr lang="pl-PL" sz="8900" b="1" dirty="0" smtClean="0">
                <a:solidFill>
                  <a:srgbClr val="0070C0"/>
                </a:solidFill>
              </a:rPr>
              <a:t>2-3</a:t>
            </a:r>
            <a:endParaRPr lang="pl-PL" sz="89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151216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Klasa </a:t>
            </a:r>
            <a:r>
              <a:rPr lang="pl-PL" sz="2800" b="1" dirty="0"/>
              <a:t>2 – </a:t>
            </a:r>
            <a:r>
              <a:rPr lang="pl-PL" b="1" dirty="0" smtClean="0"/>
              <a:t>87,78</a:t>
            </a:r>
            <a:r>
              <a:rPr lang="pl-PL" sz="2800" b="1" dirty="0" smtClean="0"/>
              <a:t> </a:t>
            </a:r>
            <a:r>
              <a:rPr lang="pl-PL" sz="2800" b="1" dirty="0"/>
              <a:t>% </a:t>
            </a:r>
          </a:p>
          <a:p>
            <a:r>
              <a:rPr lang="pl-PL" sz="2800" b="1" dirty="0"/>
              <a:t>Klasa 3 –  </a:t>
            </a:r>
            <a:r>
              <a:rPr lang="pl-PL" sz="2800" b="1" dirty="0" smtClean="0"/>
              <a:t>86,36 %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3652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1800201"/>
          </a:xfrm>
        </p:spPr>
        <p:txBody>
          <a:bodyPr/>
          <a:lstStyle/>
          <a:p>
            <a:pPr algn="ctr"/>
            <a:r>
              <a:rPr lang="pl-PL" b="1" dirty="0"/>
              <a:t>Klasy IV-VIII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2491730"/>
          </a:xfrm>
        </p:spPr>
        <p:txBody>
          <a:bodyPr>
            <a:noAutofit/>
          </a:bodyPr>
          <a:lstStyle/>
          <a:p>
            <a:endParaRPr lang="pl-PL" sz="2800" b="1" dirty="0"/>
          </a:p>
          <a:p>
            <a:r>
              <a:rPr lang="pl-PL" sz="2800" b="1" dirty="0"/>
              <a:t>Klasa </a:t>
            </a:r>
            <a:r>
              <a:rPr lang="pl-PL" sz="2800" b="1" dirty="0" smtClean="0"/>
              <a:t>IV </a:t>
            </a:r>
            <a:r>
              <a:rPr lang="pl-PL" sz="2800" b="1" dirty="0"/>
              <a:t>– </a:t>
            </a:r>
            <a:r>
              <a:rPr lang="pl-PL" b="1" dirty="0" smtClean="0"/>
              <a:t>89,85</a:t>
            </a:r>
            <a:r>
              <a:rPr lang="pl-PL" sz="2800" b="1" dirty="0" smtClean="0"/>
              <a:t>%</a:t>
            </a:r>
            <a:endParaRPr lang="pl-PL" sz="2800" b="1" dirty="0"/>
          </a:p>
          <a:p>
            <a:r>
              <a:rPr lang="pl-PL" sz="2800" b="1" dirty="0"/>
              <a:t>Klasa </a:t>
            </a:r>
            <a:r>
              <a:rPr lang="pl-PL" sz="2800" b="1" dirty="0" smtClean="0"/>
              <a:t>VI </a:t>
            </a:r>
            <a:r>
              <a:rPr lang="pl-PL" sz="2800" b="1" dirty="0"/>
              <a:t>– </a:t>
            </a:r>
            <a:r>
              <a:rPr lang="pl-PL" b="1" dirty="0"/>
              <a:t> </a:t>
            </a:r>
            <a:r>
              <a:rPr lang="pl-PL" b="1" dirty="0" smtClean="0"/>
              <a:t>85,13  </a:t>
            </a:r>
            <a:r>
              <a:rPr lang="pl-PL" sz="2800" b="1" dirty="0"/>
              <a:t>%</a:t>
            </a:r>
          </a:p>
          <a:p>
            <a:r>
              <a:rPr lang="pl-PL" sz="2800" b="1" dirty="0"/>
              <a:t>Klasa VIII – </a:t>
            </a:r>
            <a:r>
              <a:rPr lang="pl-PL" b="1" dirty="0" smtClean="0"/>
              <a:t>79,70</a:t>
            </a:r>
            <a:r>
              <a:rPr lang="pl-PL" sz="2800" b="1" dirty="0" smtClean="0"/>
              <a:t>%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35121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6B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44525" y="0"/>
            <a:ext cx="7772400" cy="87396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  </a:t>
            </a:r>
            <a:r>
              <a:rPr lang="pl-PL" sz="4000" b="1" dirty="0"/>
              <a:t>Sukcesy naszych uczniów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01039" y="764704"/>
            <a:ext cx="8928992" cy="56513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pl-PL" altLang="pl-PL" sz="1100" b="1" dirty="0" smtClean="0">
              <a:solidFill>
                <a:srgbClr val="FF00FF"/>
              </a:solidFill>
              <a:latin typeface="inherit"/>
              <a:cs typeface="Segoe UI Historic" panose="020B0502040204020203" pitchFamily="34" charset="0"/>
            </a:endParaRP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ZOFIA MAJCHER </a:t>
            </a:r>
            <a:r>
              <a:rPr lang="pl-PL" sz="1400" dirty="0"/>
              <a:t>-  WYRÓŻNIENIE w Ogólnopolskim Konkursie „A cóż piękniejszego nad niebo, które przecież ogarnia wszystko co piękne?” – MIKOŁAJ KOPERNIK</a:t>
            </a:r>
            <a:endParaRPr lang="pl-PL" sz="1400" b="1" dirty="0"/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Kamila Rosicka </a:t>
            </a:r>
            <a:r>
              <a:rPr lang="pl-PL" sz="1400" dirty="0"/>
              <a:t>oraz </a:t>
            </a:r>
            <a:r>
              <a:rPr lang="pl-PL" sz="1400" b="1" dirty="0"/>
              <a:t>Mikołaj </a:t>
            </a:r>
            <a:r>
              <a:rPr lang="pl-PL" sz="1400" b="1" dirty="0" err="1"/>
              <a:t>Jonda</a:t>
            </a:r>
            <a:r>
              <a:rPr lang="pl-PL" sz="1400" b="1" dirty="0"/>
              <a:t> </a:t>
            </a:r>
            <a:r>
              <a:rPr lang="pl-PL" sz="1400" dirty="0"/>
              <a:t>-  II MIEJSCE w II MIEDZYPRZEDSZKOLNEJ OLIMPIADZIE MATEMATYCZNEJ "MĄDRE SMYKI W KRAINIE MATEMATYKI". Przedszkolu w Ryczówku. </a:t>
            </a: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Zuzanna Bula </a:t>
            </a:r>
            <a:r>
              <a:rPr lang="pl-PL" sz="1400" dirty="0"/>
              <a:t>III MIEJSCE -  Gminnym Konkursie </a:t>
            </a:r>
            <a:r>
              <a:rPr lang="pl-PL" sz="1400" dirty="0" err="1" smtClean="0"/>
              <a:t>Plastycznym"Dobro</a:t>
            </a:r>
            <a:r>
              <a:rPr lang="pl-PL" sz="1400" dirty="0"/>
              <a:t>, prawda, piękno w utworach Marii Konopnickiej". organizowanym przez Przedszkole Jaroszowiec </a:t>
            </a: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Michał Majewski </a:t>
            </a:r>
            <a:r>
              <a:rPr lang="pl-PL" sz="1400" dirty="0"/>
              <a:t>- WYRÓŻNIENIE W POWIATOWYM KONKURSIE </a:t>
            </a:r>
            <a:r>
              <a:rPr lang="pl-PL" sz="1400" dirty="0" smtClean="0"/>
              <a:t>PLASTYCZNYM„W </a:t>
            </a:r>
            <a:r>
              <a:rPr lang="pl-PL" sz="1400" dirty="0"/>
              <a:t>ŚWIECIE BAJEK I WIERSZY ALEKSANDRA FREDRY”</a:t>
            </a: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Michał Majewski </a:t>
            </a:r>
            <a:r>
              <a:rPr lang="pl-PL" sz="1400" dirty="0"/>
              <a:t>– WYRÓŻNIENIE Międzynarodowego Konkursu „Kangur Matematyczny”. </a:t>
            </a: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MIKOŁAJ DZIDO </a:t>
            </a:r>
            <a:r>
              <a:rPr lang="pl-PL" sz="1400" dirty="0"/>
              <a:t>III MIEJSCE  w ,,POWIATOWYM DYKTANDZIE Z JĘZYKA ANGIELSKIEGO,,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dirty="0"/>
              <a:t> </a:t>
            </a:r>
            <a:r>
              <a:rPr lang="pl-PL" sz="1400" b="1" dirty="0" smtClean="0"/>
              <a:t>Zofia </a:t>
            </a:r>
            <a:r>
              <a:rPr lang="pl-PL" sz="1400" b="1" dirty="0"/>
              <a:t>Majcher II </a:t>
            </a:r>
            <a:r>
              <a:rPr lang="pl-PL" sz="1400" dirty="0"/>
              <a:t>MIEJSCE VI Powiatowego Maratonu Języka Angielskiego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dirty="0"/>
              <a:t> </a:t>
            </a:r>
            <a:r>
              <a:rPr lang="pl-PL" sz="1400" dirty="0" smtClean="0"/>
              <a:t>II </a:t>
            </a:r>
            <a:r>
              <a:rPr lang="pl-PL" sz="1400" dirty="0"/>
              <a:t>MIEJSCE – </a:t>
            </a:r>
            <a:r>
              <a:rPr lang="pl-PL" sz="1400" b="1" dirty="0"/>
              <a:t>Jan </a:t>
            </a:r>
            <a:r>
              <a:rPr lang="pl-PL" sz="1400" b="1" dirty="0" smtClean="0"/>
              <a:t>Mrówka</a:t>
            </a:r>
            <a:r>
              <a:rPr lang="pl-PL" sz="1400" dirty="0" smtClean="0"/>
              <a:t>, Wyróżnienie </a:t>
            </a:r>
            <a:r>
              <a:rPr lang="pl-PL" sz="1400" dirty="0"/>
              <a:t>– </a:t>
            </a:r>
            <a:r>
              <a:rPr lang="pl-PL" sz="1400" b="1" dirty="0"/>
              <a:t>Antonina </a:t>
            </a:r>
            <a:r>
              <a:rPr lang="pl-PL" sz="1400" b="1" dirty="0" smtClean="0"/>
              <a:t>Łosińska, </a:t>
            </a:r>
            <a:r>
              <a:rPr lang="pl-PL" sz="1400" dirty="0" smtClean="0"/>
              <a:t>Wyróżnienie </a:t>
            </a:r>
            <a:r>
              <a:rPr lang="pl-PL" sz="1400" dirty="0"/>
              <a:t>– </a:t>
            </a:r>
            <a:r>
              <a:rPr lang="pl-PL" sz="1400" b="1" dirty="0"/>
              <a:t>Julia </a:t>
            </a:r>
            <a:r>
              <a:rPr lang="pl-PL" sz="1400" b="1" dirty="0" smtClean="0"/>
              <a:t>Bieniek </a:t>
            </a:r>
            <a:r>
              <a:rPr lang="pl-PL" sz="1400" dirty="0" smtClean="0"/>
              <a:t>,,</a:t>
            </a:r>
            <a:r>
              <a:rPr lang="pl-PL" sz="1400" dirty="0"/>
              <a:t>Czysta Gmina Czysty Świat’’ KONKURS PLASTYCZNY </a:t>
            </a: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Ukulele Love </a:t>
            </a:r>
            <a:r>
              <a:rPr lang="pl-PL" sz="1400" dirty="0"/>
              <a:t>I MIEJSCE !!! </a:t>
            </a:r>
            <a:r>
              <a:rPr lang="pl-PL" sz="1400" dirty="0" smtClean="0"/>
              <a:t> </a:t>
            </a:r>
            <a:r>
              <a:rPr lang="pl-PL" sz="1400" b="1" dirty="0" smtClean="0"/>
              <a:t>Zespół </a:t>
            </a:r>
            <a:r>
              <a:rPr lang="pl-PL" sz="1400" b="1" dirty="0"/>
              <a:t>SP RODAKI- </a:t>
            </a:r>
            <a:r>
              <a:rPr lang="pl-PL" sz="1400" dirty="0"/>
              <a:t>WYRÓŻNIENIE !!! </a:t>
            </a:r>
            <a:r>
              <a:rPr lang="pl-PL" sz="1400" dirty="0" smtClean="0"/>
              <a:t> W </a:t>
            </a:r>
            <a:r>
              <a:rPr lang="pl-PL" sz="1400" dirty="0"/>
              <a:t>IV KONKURSIE „PIOSENKI – Z UŚMIECHEM ”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dirty="0"/>
              <a:t> </a:t>
            </a:r>
            <a:r>
              <a:rPr lang="pl-PL" sz="1400" dirty="0" smtClean="0"/>
              <a:t>III </a:t>
            </a:r>
            <a:r>
              <a:rPr lang="pl-PL" sz="1400" dirty="0"/>
              <a:t>MIEJSCE -  </a:t>
            </a:r>
            <a:r>
              <a:rPr lang="pl-PL" sz="1400" b="1" dirty="0"/>
              <a:t>Daria </a:t>
            </a:r>
            <a:r>
              <a:rPr lang="pl-PL" sz="1400" b="1" dirty="0" smtClean="0"/>
              <a:t>Matyja </a:t>
            </a:r>
            <a:r>
              <a:rPr lang="pl-PL" sz="1400" dirty="0" smtClean="0"/>
              <a:t>Konkurs  </a:t>
            </a:r>
            <a:r>
              <a:rPr lang="pl-PL" sz="1400" dirty="0"/>
              <a:t>plastycznym na "RODZINNĄ PALMĘ WIELKANOCNĄ".</a:t>
            </a:r>
          </a:p>
          <a:p>
            <a:pPr marL="17145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dirty="0"/>
              <a:t> </a:t>
            </a:r>
            <a:r>
              <a:rPr lang="pl-PL" sz="1400" b="1" dirty="0" smtClean="0"/>
              <a:t>Maria </a:t>
            </a:r>
            <a:r>
              <a:rPr lang="pl-PL" sz="1400" b="1" dirty="0" err="1"/>
              <a:t>Ładoń</a:t>
            </a:r>
            <a:r>
              <a:rPr lang="pl-PL" sz="1400" b="1" dirty="0"/>
              <a:t> , Barbara Kramarz- </a:t>
            </a:r>
            <a:r>
              <a:rPr lang="pl-PL" sz="1400" dirty="0"/>
              <a:t>wyróżnienia Powiatowy Konkurs Recytatorski</a:t>
            </a:r>
          </a:p>
          <a:p>
            <a:pPr marL="171450" lvl="0" indent="-171450">
              <a:lnSpc>
                <a:spcPct val="100000"/>
              </a:lnSpc>
              <a:buFont typeface="Wingdings" pitchFamily="2" charset="2"/>
              <a:buChar char="v"/>
            </a:pPr>
            <a:r>
              <a:rPr lang="pl-PL" sz="1400" b="1" dirty="0"/>
              <a:t>Mikołaj Kożuch </a:t>
            </a:r>
            <a:r>
              <a:rPr lang="pl-PL" sz="1400" dirty="0"/>
              <a:t>-  I MIEJSCE XXVIII Wojewódzkim Konkursie Wiedzy Biblijnej- Etap Dekanalny,</a:t>
            </a:r>
          </a:p>
          <a:p>
            <a:pPr>
              <a:lnSpc>
                <a:spcPct val="100000"/>
              </a:lnSpc>
            </a:pPr>
            <a:endParaRPr lang="pl-PL" altLang="pl-PL" sz="1100" b="1" dirty="0">
              <a:solidFill>
                <a:srgbClr val="FF00FF"/>
              </a:solidFill>
              <a:latin typeface="inherit"/>
              <a:cs typeface="Segoe UI Historic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pl-PL" altLang="pl-PL" sz="1100" b="1" dirty="0" smtClean="0">
              <a:solidFill>
                <a:srgbClr val="FF00FF"/>
              </a:solidFill>
              <a:latin typeface="inherit"/>
              <a:cs typeface="Segoe UI Historic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pl-PL" altLang="pl-PL" sz="1100" b="1" dirty="0">
              <a:solidFill>
                <a:srgbClr val="FF00FF"/>
              </a:solidFill>
              <a:latin typeface="inherit"/>
              <a:cs typeface="Segoe UI Historic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pl-PL" altLang="pl-PL" sz="1100" b="1" dirty="0" smtClean="0">
              <a:solidFill>
                <a:srgbClr val="FF00FF"/>
              </a:solidFill>
              <a:latin typeface="inherit"/>
              <a:cs typeface="Segoe UI Historic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pl-PL" altLang="pl-PL" sz="1100" b="1" dirty="0">
              <a:solidFill>
                <a:srgbClr val="FF00FF"/>
              </a:solidFill>
              <a:latin typeface="inherit"/>
              <a:cs typeface="Segoe UI Historic" panose="020B0502040204020203" pitchFamily="34" charset="0"/>
            </a:endParaRPr>
          </a:p>
          <a:p>
            <a:pPr marL="28575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pl-PL" altLang="pl-PL" sz="1100" b="1" dirty="0">
                <a:latin typeface="inherit"/>
                <a:cs typeface="Segoe UI Historic" panose="020B0502040204020203" pitchFamily="34" charset="0"/>
              </a:rPr>
              <a:t>Wśród najlepszych sportowców w Gminie Klucze stypendium -  Szymon Kubański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pl-PL" sz="1100" dirty="0"/>
          </a:p>
          <a:p>
            <a:pPr>
              <a:lnSpc>
                <a:spcPct val="100000"/>
              </a:lnSpc>
            </a:pPr>
            <a:r>
              <a:rPr lang="pl-PL" sz="1100" dirty="0"/>
              <a:t>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pl-PL" sz="1100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pl-PL" sz="1100" b="1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pl-PL" sz="1100" b="1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pl-PL" sz="11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pl-PL" sz="1100" dirty="0"/>
          </a:p>
          <a:p>
            <a:pPr>
              <a:lnSpc>
                <a:spcPct val="100000"/>
              </a:lnSpc>
            </a:pPr>
            <a:endParaRPr lang="pl-PL" sz="11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pl-PL" sz="11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pl-PL" sz="1100" dirty="0"/>
          </a:p>
          <a:p>
            <a:pPr>
              <a:lnSpc>
                <a:spcPct val="100000"/>
              </a:lnSpc>
            </a:pPr>
            <a:endParaRPr lang="pl-PL" sz="1100" dirty="0"/>
          </a:p>
          <a:p>
            <a:pPr>
              <a:lnSpc>
                <a:spcPct val="100000"/>
              </a:lnSpc>
            </a:pPr>
            <a:endParaRPr lang="pl-PL" sz="1100" dirty="0"/>
          </a:p>
          <a:p>
            <a:pPr>
              <a:lnSpc>
                <a:spcPct val="100000"/>
              </a:lnSpc>
            </a:pPr>
            <a:endParaRPr lang="pl-PL" sz="1100" dirty="0"/>
          </a:p>
          <a:p>
            <a:pPr>
              <a:lnSpc>
                <a:spcPct val="100000"/>
              </a:lnSpc>
            </a:pPr>
            <a:endParaRPr lang="pl-PL" sz="1100" dirty="0"/>
          </a:p>
          <a:p>
            <a:pPr>
              <a:lnSpc>
                <a:spcPct val="100000"/>
              </a:lnSpc>
            </a:pPr>
            <a:endParaRPr lang="pl-PL" sz="11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1642031-7F34-4138-9109-16A528CA4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5416"/>
            <a:ext cx="184731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rgbClr val="050505"/>
              </a:solidFill>
              <a:effectLst/>
              <a:latin typeface="inherit"/>
              <a:cs typeface="Segoe UI Historic" panose="020B0502040204020203" pitchFamily="34" charset="0"/>
            </a:endParaRPr>
          </a:p>
        </p:txBody>
      </p:sp>
      <p:pic>
        <p:nvPicPr>
          <p:cNvPr id="1026" name="Picture 2" descr="👨‍👩‍👧‍👦">
            <a:extLst>
              <a:ext uri="{FF2B5EF4-FFF2-40B4-BE49-F238E27FC236}">
                <a16:creationId xmlns="" xmlns:a16="http://schemas.microsoft.com/office/drawing/2014/main" id="{9725B286-43EE-4F75-8EEB-925177D31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-2524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❗️">
            <a:extLst>
              <a:ext uri="{FF2B5EF4-FFF2-40B4-BE49-F238E27FC236}">
                <a16:creationId xmlns="" xmlns:a16="http://schemas.microsoft.com/office/drawing/2014/main" id="{B3EE5770-890C-48BC-872D-69855367D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-2524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2402</TotalTime>
  <Words>499</Words>
  <Application>Microsoft Office PowerPoint</Application>
  <PresentationFormat>Pokaz na ekranie (4:3)</PresentationFormat>
  <Paragraphs>141</Paragraphs>
  <Slides>20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Wielkomiejski</vt:lpstr>
      <vt:lpstr>Prezentacja programu PowerPoint</vt:lpstr>
      <vt:lpstr>Liczba uczniów w szkole</vt:lpstr>
      <vt:lpstr>Średnia szkoły w klasach IV-VIII</vt:lpstr>
      <vt:lpstr>Najwyższa średnia klasy IV-VIII</vt:lpstr>
      <vt:lpstr>Najwyższą średnią w szkole w roku szkolnym 2022/2023 zdobyli:</vt:lpstr>
      <vt:lpstr>Średnia frekwencja  w klasach II-VIII</vt:lpstr>
      <vt:lpstr>Klasy II-III Frekwencja  w klasach 2-3</vt:lpstr>
      <vt:lpstr>Klasy IV-VIII</vt:lpstr>
      <vt:lpstr>  Sukcesy naszych uczniów</vt:lpstr>
      <vt:lpstr>PROJEKTY i PROGRAMY</vt:lpstr>
      <vt:lpstr>Akcje charytatywne    </vt:lpstr>
      <vt:lpstr>Wydarzenia i uroczystości szkolne   Jasełka  Zabawa Karnawałowa Dzień kobiet Kiermasz Wielkanocny Sadzenie Kwiatów przed Szkołą Akademia z okazji Święta Konstytucji 3 MAJA Dzień Ziemi Udział w prelekcji ,, Dla Klimatu’’ – Nadleśnictwo Olkusz Akcja Czyta Gmina Czysty Świat Dzień Dziecka- Piknik Rodzinny Prelekcja Policji oraz Ratownika Wodnego dot. Bezpieczeństwa podczas wakacji. Uroczyste zakończenie roku szkolnego.  </vt:lpstr>
      <vt:lpstr>Działania w szkole: zakupiono lub wykonano</vt:lpstr>
      <vt:lpstr>We współpracy z UG </vt:lpstr>
      <vt:lpstr>Innowacje</vt:lpstr>
      <vt:lpstr>Oddział przedszkolny </vt:lpstr>
      <vt:lpstr>  </vt:lpstr>
      <vt:lpstr>         Organizacja/współorganizacja imprez, wydarzeń, uroczystości szkolnych, konkursów, turniejów, zawodów, warsztatów, spotkań: - Zbiórka zakrętek - Zbiórka zużytych baterii - zbiórka karmy, kocy, zabawek dla zwierząt ze schroniska. - Akcja „Góra grosza”. - Zbiórka rzeczy dla potrzebującej rodziny - zbiórka szczoteczek i past dla dzieci z Afryki.  Konkursy i projekty: Innowacja pedagogiczna „Pomóż mi zrobić to samemu”, Ogólnopolski konkurs plastyczny „Na jagody… tropiąc niezwykłe przygody.”, Akcja „Odblaskowa Szkoła”- konkurs wojewódzki, Gminny Konkurs Plastyczny „Kto Ty jesteś? Polak mały”, „Małolaty grają w szachy”, Zajęcia sportowe, Konkurs plastyczny „Mój Miś”, Turniej szachowy. Zbiórka zakrętek, Zbiórka baterii, Zbiórka karmy dla zwierząt ze schroniska „Rafik” w Bolesławiu, Akcja „Góra grosza”. Konkurs plastyczny „Przedszkole drugi dom” Konkurs plastyczny „Eko akcja”. Akcja „Sprzątanie świata”. „Laboratorium przyszłości”- zajęcia z udziałem robotów. Konkurs plastyczny „Czysta Gmina- czysty świat”. „Mądre Smyki w Krainie Matematyki”- olimpiada dla starszaków- II miejsce Zbiórka rzeczy dla potrzebującej rodziny. Konkurs plastyczny „Mój Mikołaj Kopernik”- III miejsce Kamila Rosicka Zbiórka Elektrośmieci. Gminny Konkurs Plastyczny „Dobro, prawda, piękno w utworach Marii Konopnickiej”- III miejsce Zuzanna Bula. Konkurs plastyczny „Bank za 100 lat”.       </vt:lpstr>
      <vt:lpstr>Wydarzenia i uroczystości przedszkolne:  Uroczyste rozpoczęcie roku szkolnego. Dzień przedszkolaka, Dzień chłopaka, Dzień Edukacji Narodowej, Dzień pieczonego ziemniaka, Próbna ewakuacja, Dzień postaci z bajek, Dzień drzewa, Akademia z okazji 11 Listopada, Dzień Pluszowego Misia, Kino 3D. Seans „Epoka Lodowcowa”. Andrzejki, Wizyta świętego Mikołaja, Jasełka, Dzień Babci i Dziadka- wspólne kolędowanie, Zabawa karnawałowa w przedszkolu. Dzień drzewa. Kino 3D. Seans pt  „Epoka Lodowcowa”. Prelekcja Policji dot. Bezpieczeństwa podczas ferii zimowych. Dzień pizzy. Dzień kobiet. Kiermasz Wielkanocny. Zabawa w kino. Sadzenie Kwiatów przed Szkołą. Dzień Ziemi. Dzień Mamy. Dzień Dziecka. Piknik Rodzinny- występ przedszkolaków. Prelekcja Policji oraz Ratownika Wodnego dot. Bezpieczeństwa podczas wakacji. Prelekcja ratownika medycznego- pana Wojciecha Wieczorka dotycząca udzielania pierwszej pomocy przedmedycznej. Dzień Taty. Uroczyste zakończenie roku przedszkolnego.   </vt:lpstr>
      <vt:lpstr>Dziękujemy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Małgorzata Leśniak</cp:lastModifiedBy>
  <cp:revision>110</cp:revision>
  <dcterms:created xsi:type="dcterms:W3CDTF">2021-06-29T09:48:46Z</dcterms:created>
  <dcterms:modified xsi:type="dcterms:W3CDTF">2023-07-06T08:38:05Z</dcterms:modified>
</cp:coreProperties>
</file>