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303" r:id="rId10"/>
    <p:sldId id="271" r:id="rId11"/>
    <p:sldId id="304" r:id="rId12"/>
    <p:sldId id="274" r:id="rId13"/>
    <p:sldId id="275" r:id="rId14"/>
    <p:sldId id="288" r:id="rId15"/>
    <p:sldId id="291" r:id="rId16"/>
    <p:sldId id="306" r:id="rId17"/>
    <p:sldId id="307" r:id="rId18"/>
    <p:sldId id="308" r:id="rId19"/>
    <p:sldId id="30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  <a:srgbClr val="FBD6BD"/>
    <a:srgbClr val="EBE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5" autoAdjust="0"/>
    <p:restoredTop sz="97381" autoAdjust="0"/>
  </p:normalViewPr>
  <p:slideViewPr>
    <p:cSldViewPr>
      <p:cViewPr varScale="1">
        <p:scale>
          <a:sx n="82" d="100"/>
          <a:sy n="82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65F6D-1F6E-4502-962B-BC6677EF260E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10A80-A257-4587-9DA9-301D5208805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09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!</a:t>
            </a:r>
            <a:r>
              <a:rPr lang="pl-PL" dirty="0" err="1"/>
              <a:t>C!C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229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30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67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76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36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10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13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54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48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5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30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986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30.01.2022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17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kabol1.blogspot.com/2011/12/nowe-ksiazki-w-bibliotece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638128"/>
            <a:ext cx="6400800" cy="2527176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</a:rPr>
              <a:t>Podsumowanie </a:t>
            </a:r>
          </a:p>
          <a:p>
            <a:endParaRPr lang="pl-PL" sz="2800" b="1" dirty="0">
              <a:solidFill>
                <a:srgbClr val="FFFF00"/>
              </a:solidFill>
            </a:endParaRPr>
          </a:p>
          <a:p>
            <a:r>
              <a:rPr lang="pl-PL" sz="2800" b="1" dirty="0">
                <a:solidFill>
                  <a:srgbClr val="FFFF00"/>
                </a:solidFill>
              </a:rPr>
              <a:t>I półrocza roku szkolnego 2021/2022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D1BBF35-3A1E-4928-86F6-C766E2FA47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80120"/>
            <a:ext cx="2958272" cy="331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0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55576" y="1412776"/>
            <a:ext cx="7488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31233" y="404664"/>
            <a:ext cx="756084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 </a:t>
            </a:r>
            <a:r>
              <a:rPr lang="pl-PL" sz="3200" b="1" dirty="0">
                <a:solidFill>
                  <a:srgbClr val="FF0000"/>
                </a:solidFill>
              </a:rPr>
              <a:t>Udział naszych uczniów w konkursach</a:t>
            </a:r>
          </a:p>
          <a:p>
            <a:pPr algn="ctr"/>
            <a:endParaRPr lang="pl-PL" sz="32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Konkurs Bożonarodzeniowy – kartka świąteczna</a:t>
            </a:r>
            <a:endParaRPr lang="pl-PL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Ogólnopolski konkurs na komiks- Buntowniczki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Małopolski Konkurs Języka Polskiego dla ósmych klas- etap szkolny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Powiatowy konkurs ,, Jesień w lesie grzyby niesie’’  Powiatowa Stacja Sanitarno-Epidemiologiczna w Olkuszu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Ogólnopolski Konkurs plastyczny ,, Skąd się bierz Prąd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Powiatowy Konkurs Fotograficzny ,, Mój region w obiektywie’’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Ogólnopolski Konkurs  Święty Mikołaj w oczach dzieci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Konkurs ZUS jak zachęcić babcię dziadka do oszczędzania w PKO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Konkurs - Olimpiada z chemii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Ogólnopolska Olimpiada wiedzy chemicznej UJ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Ogólnopolski konkurs operatora Gazociągów Przemysłowych Gaz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Konkurs Parki Krajobrazowe Polski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Biblijny konkurs tematyczny ,, Z dobra nowiną przez życie,,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XXVII Wojewódzki konkurs wiedzy Biblijnej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Szkolny etap Olimpiady Matematycznej Juniorów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Szkolny etap Kuratoryjnego konkursu z matematyki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Konkurs Ogólnopolski ,, Matematyką, fraszką, wierszem i lirykiem’’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45840" y="541810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 </a:t>
            </a:r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6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PROJEKTY i PROGRAMY</a:t>
            </a:r>
          </a:p>
        </p:txBody>
      </p:sp>
      <p:sp>
        <p:nvSpPr>
          <p:cNvPr id="3" name="Prostokąt 2"/>
          <p:cNvSpPr/>
          <p:nvPr/>
        </p:nvSpPr>
        <p:spPr>
          <a:xfrm>
            <a:off x="755576" y="1412776"/>
            <a:ext cx="7488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19571" y="4293096"/>
            <a:ext cx="756084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                                          </a:t>
            </a: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AKCJE SZKOLNE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+mj-lt"/>
                <a:ea typeface="Calibri" pitchFamily="34" charset="0"/>
                <a:cs typeface="Arial" pitchFamily="34" charset="0"/>
              </a:rPr>
              <a:t>Zbiórka baterii;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Pieczenie pierników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Zbiórka elektrośmieci;</a:t>
            </a:r>
            <a:endParaRPr lang="pl-PL" sz="2000" b="1" dirty="0">
              <a:solidFill>
                <a:srgbClr val="FF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+mj-lt"/>
              </a:rPr>
              <a:t>Udział w XXVII edycji ,, Oddaj używany telefon komórkowy- pomagasz innym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+mj-lt"/>
              </a:rPr>
              <a:t>Dzień tabliczki mnożenia</a:t>
            </a:r>
          </a:p>
        </p:txBody>
      </p:sp>
      <p:sp>
        <p:nvSpPr>
          <p:cNvPr id="6" name="Prostokąt 5"/>
          <p:cNvSpPr/>
          <p:nvPr/>
        </p:nvSpPr>
        <p:spPr>
          <a:xfrm>
            <a:off x="1259632" y="889843"/>
            <a:ext cx="65527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Narodowego czytelnictwa 4 300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Poznaj Polskę 2 700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Laboratorium przyszłości  30 000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,, Zdrowo Jem więcej wiem’’ Fundacja Boś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Mobilna Poradnia Ekologiczna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Warzywa w szkole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mleko w szkole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do rozwijania języka angielskiego </a:t>
            </a:r>
            <a:r>
              <a:rPr lang="pl-PL" b="1" dirty="0" err="1"/>
              <a:t>Instaling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Akcja Niepodległa do hymnu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Udział w II międzynarodowej edycji ogólnopolskiego bicia rekordu,, Przerwa na czytanie’’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rgbClr val="0070C0"/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7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93122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b="1" dirty="0">
                <a:solidFill>
                  <a:srgbClr val="0070C0"/>
                </a:solidFill>
              </a:rPr>
              <a:t>Akcje charytatywne   </a:t>
            </a:r>
            <a:br>
              <a:rPr lang="pl-PL" dirty="0"/>
            </a:br>
            <a:endParaRPr lang="pl-PL" dirty="0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55576" y="2194992"/>
            <a:ext cx="7632849" cy="2246769"/>
          </a:xfrm>
          <a:prstGeom prst="rect">
            <a:avLst/>
          </a:prstGeom>
          <a:gradFill>
            <a:gsLst>
              <a:gs pos="0">
                <a:srgbClr val="FBD6B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Zbiórka karmy dla schroniska </a:t>
            </a:r>
            <a:r>
              <a:rPr kumimoji="0" lang="pl-PL" sz="20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Rafik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Zbiórka zakrętek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l-PL" sz="200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Pomoc przy organizacji ,,II Biegu po zdrowie”;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Przygotowanie laurek dla seniorów</a:t>
            </a:r>
          </a:p>
        </p:txBody>
      </p:sp>
    </p:spTree>
    <p:extLst>
      <p:ext uri="{BB962C8B-B14F-4D97-AF65-F5344CB8AC3E}">
        <p14:creationId xmlns:p14="http://schemas.microsoft.com/office/powerpoint/2010/main" val="132841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" y="116632"/>
            <a:ext cx="8079581" cy="1658198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Działania w szkole:</a:t>
            </a:r>
            <a:br>
              <a:rPr lang="pl-PL" sz="4400" b="1" dirty="0">
                <a:solidFill>
                  <a:srgbClr val="0070C0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zakupiono lub wykonano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00062" y="1484784"/>
            <a:ext cx="8065294" cy="48245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Nowa strona internetowa szkoły 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Remont gabinetu dyrektora szkoły wymiana paneli podłogowych, mebli, malowanie ścian.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Rośliny przy wejściu do szkoły 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Naprawa przęsła ogrodzenia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Doniczki na korytarz, doniczki na zewnątrz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Siatka na Sali gimnastycznej do gry w siatkówkę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Naklejki na schody- tabliczka mnożenia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Naklejki podłogowe dolny korytarz – klasy stopki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Tabliczki informacyjne na drzwi klas, toalet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Remont ściany z patronem szkoły 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Zegary- strefy czasowe dolny korytarz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Zegar przy sekretariacie szkoły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Zakup zabawek domek dla lalek duże samochody , kuchnia i środków dydaktycznych do oddziału przedszkolnego 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Zakup szachów drewnianych</a:t>
            </a:r>
          </a:p>
          <a:p>
            <a:r>
              <a:rPr lang="pl-PL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Remont biblioteki – malowanie, nowe regały, stolik, krzesła</a:t>
            </a:r>
          </a:p>
          <a:p>
            <a:endParaRPr lang="pl-PL" dirty="0"/>
          </a:p>
          <a:p>
            <a:endParaRPr lang="pl-PL" dirty="0"/>
          </a:p>
          <a:p>
            <a:pPr marL="0" indent="0" algn="r">
              <a:buNone/>
            </a:pPr>
            <a:r>
              <a:rPr lang="pl-PL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C25059B-4BD1-4DC8-B305-53B4E16A4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40162"/>
            <a:ext cx="2601700" cy="173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0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D6B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40932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We współpracy z UG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2372" y="2132856"/>
            <a:ext cx="7772400" cy="1224136"/>
          </a:xfrm>
        </p:spPr>
        <p:txBody>
          <a:bodyPr>
            <a:norm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 planach plac zabaw przy szkole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Dzień sportu w szkole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6E66D2D-C72F-424C-A7DD-E17026386A03}"/>
              </a:ext>
            </a:extLst>
          </p:cNvPr>
          <p:cNvSpPr txBox="1"/>
          <p:nvPr/>
        </p:nvSpPr>
        <p:spPr>
          <a:xfrm>
            <a:off x="1547664" y="3356992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Promocja szkoły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Facebook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Strona internetowa szkoły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Strona Urzędu Gminy Klucze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Echo Klucz</a:t>
            </a:r>
          </a:p>
        </p:txBody>
      </p:sp>
    </p:spTree>
    <p:extLst>
      <p:ext uri="{BB962C8B-B14F-4D97-AF65-F5344CB8AC3E}">
        <p14:creationId xmlns:p14="http://schemas.microsoft.com/office/powerpoint/2010/main" val="2112316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Innowacje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65074"/>
          </a:xfrm>
          <a:gradFill>
            <a:gsLst>
              <a:gs pos="0">
                <a:srgbClr val="FBD6B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Małolaty grają w szachy</a:t>
            </a:r>
          </a:p>
          <a:p>
            <a:pPr marL="0" indent="0">
              <a:buNone/>
            </a:pPr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Bohaterowie są wśród nas</a:t>
            </a:r>
          </a:p>
          <a:p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Ceramika</a:t>
            </a:r>
          </a:p>
          <a:p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Doświadczenia przyrodnicze</a:t>
            </a:r>
          </a:p>
          <a:p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Nauka gry na ukulele</a:t>
            </a:r>
          </a:p>
          <a:p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 klasach 1-3 zajęcia wychowania fizycznego odbywały się na basenie</a:t>
            </a:r>
          </a:p>
          <a:p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AE0D146-52DA-4355-B218-495090952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924944"/>
            <a:ext cx="2497661" cy="165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02E5DD-FF4F-494C-A9BE-C3872E7E7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2082469"/>
          </a:xfrm>
        </p:spPr>
        <p:txBody>
          <a:bodyPr/>
          <a:lstStyle/>
          <a:p>
            <a:pPr algn="ctr"/>
            <a:r>
              <a:rPr lang="pl-PL" dirty="0"/>
              <a:t>Oddział przedszkolny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84C30C-FD2A-4EDB-AC6F-02BAEFBDF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6921151" cy="1645920"/>
          </a:xfrm>
        </p:spPr>
        <p:txBody>
          <a:bodyPr/>
          <a:lstStyle/>
          <a:p>
            <a:pPr algn="ctr"/>
            <a:r>
              <a:rPr lang="pl-PL" dirty="0"/>
              <a:t>I PÓŁROCZE 2021/2022</a:t>
            </a:r>
          </a:p>
        </p:txBody>
      </p:sp>
      <p:pic>
        <p:nvPicPr>
          <p:cNvPr id="1026" name="Picture 2" descr="RYSUNEK DLA BOHATERÓW – Przedszkole 2 Radzymin">
            <a:extLst>
              <a:ext uri="{FF2B5EF4-FFF2-40B4-BE49-F238E27FC236}">
                <a16:creationId xmlns:a16="http://schemas.microsoft.com/office/drawing/2014/main" id="{DD58BF25-7210-49A6-8AB8-B16FE0F4C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3950568" cy="274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347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EDFF1-3C64-405A-A145-282B74CE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492896"/>
            <a:ext cx="8079581" cy="20882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66519-A005-4D0F-9BB3-2B5C80EB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28" y="332656"/>
            <a:ext cx="7881218" cy="4476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W oddziale przedszkolnym:</a:t>
            </a:r>
          </a:p>
          <a:p>
            <a:pPr marL="0" indent="0" algn="ctr">
              <a:buNone/>
            </a:pP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Liczba dzieci - 23</a:t>
            </a:r>
          </a:p>
          <a:p>
            <a:pPr marL="0" indent="0" algn="ctr">
              <a:buNone/>
            </a:pP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Praca przedszkola w godzinach 7.30-15.30</a:t>
            </a:r>
          </a:p>
          <a:p>
            <a:pPr marL="0" indent="0" algn="ctr">
              <a:buNone/>
            </a:pP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Frekwencja w  I semestrze roku szkolnego 2021/2022  wyniosła 50,2%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2052" name="Picture 4" descr="4-latki - 4- LATKI | Przedszkole Samorządowe &quot;Jedyneczka&quot; w Nowej Sarzynie">
            <a:extLst>
              <a:ext uri="{FF2B5EF4-FFF2-40B4-BE49-F238E27FC236}">
                <a16:creationId xmlns:a16="http://schemas.microsoft.com/office/drawing/2014/main" id="{7A594739-CBA3-41DB-9ACE-0A6DAEF88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7" y="4767597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826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479DF9-ED07-479E-8353-FF0C8CBA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2"/>
            <a:ext cx="8079581" cy="5593764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rgbClr val="C00000"/>
                </a:solidFill>
              </a:rPr>
              <a:t>Organizacja/współorganizacja imprez, wydarzeń, uroczystości szkolnych, konkursów, turniejów, zawodów, warsztatów, spotkań:</a:t>
            </a:r>
            <a:br>
              <a:rPr lang="pl-PL" sz="2000" dirty="0"/>
            </a:br>
            <a:br>
              <a:rPr lang="pl-PL" sz="2000" dirty="0"/>
            </a:br>
            <a:r>
              <a:rPr lang="pl-PL" sz="2200" dirty="0">
                <a:solidFill>
                  <a:srgbClr val="002060"/>
                </a:solidFill>
              </a:rPr>
              <a:t>Zorganizowanie: 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- obchodów Światowego Dnia Uśmiechu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- obchodów  Dnia Misia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- warsztatów  Kreatywny Przedszkolak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- wycieczki do remizy strażackiej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- wycieczki do Fabryki bombek w Miechowie- 5-latki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- urodziny dzieci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- warsztatów ekologicznych- lodowe miasteczko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Udział przedszkolaków w akcjach ekologicznych organizowanych przez szkołę: zbiórka telefonów, baterii, zakrętek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Udział w konkursie na kartkę świąteczną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Udział w warsztatach przeprowadzonych w ramach projektu „ Małopolska Mobilna Poradnia Ekologiczna”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Zorganizowanie obchodów Dnia Niepodległości pod hasłem „Barwy ojczyste”</a:t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2200" dirty="0">
                <a:solidFill>
                  <a:srgbClr val="002060"/>
                </a:solidFill>
              </a:rPr>
              <a:t>Udział w akcji „Niepodległa do hymnu</a:t>
            </a:r>
            <a:br>
              <a:rPr lang="pl-PL" sz="2200" dirty="0"/>
            </a:b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4330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Dziękujemy za uwagę </a:t>
            </a:r>
            <a:r>
              <a:rPr lang="pl-PL" b="1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46A5DD6-2DFA-4BEC-8771-257327B7D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95" y="548680"/>
            <a:ext cx="1029206" cy="11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1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1218084"/>
          </a:xfrm>
        </p:spPr>
        <p:txBody>
          <a:bodyPr>
            <a:normAutofit/>
          </a:bodyPr>
          <a:lstStyle/>
          <a:p>
            <a:r>
              <a:rPr lang="pl-PL" dirty="0"/>
              <a:t>Liczba uczniów w szkole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907087" y="1628800"/>
            <a:ext cx="3008313" cy="44973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000" b="1" dirty="0"/>
              <a:t>W roku szkolnym 2021/2022 w I półroczu w szkole uczyło się w sześciu oddziałach 51 uczniów.</a:t>
            </a:r>
          </a:p>
          <a:p>
            <a:pPr>
              <a:lnSpc>
                <a:spcPct val="200000"/>
              </a:lnSpc>
            </a:pPr>
            <a:r>
              <a:rPr lang="pl-PL" sz="2000" b="1" dirty="0"/>
              <a:t>W oddziale przedszkolnym 23 dzieci.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76F9E59A-5B14-4D2B-ADAE-DA8D17EBA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044" y="1268760"/>
            <a:ext cx="3624956" cy="40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620688"/>
            <a:ext cx="7772400" cy="2160241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Średnia szkoły w klasach V-VIII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99592" y="2924944"/>
            <a:ext cx="7772400" cy="1656183"/>
          </a:xfrm>
        </p:spPr>
        <p:txBody>
          <a:bodyPr>
            <a:normAutofit/>
          </a:bodyPr>
          <a:lstStyle/>
          <a:p>
            <a:r>
              <a:rPr lang="pl-PL" sz="6000" b="1" dirty="0">
                <a:solidFill>
                  <a:srgbClr val="FF0000"/>
                </a:solidFill>
              </a:rPr>
              <a:t>             4,07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15C36B3-99CF-4B7A-BCA9-9A7ECD12A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65914" y="2636912"/>
            <a:ext cx="30384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2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76672"/>
            <a:ext cx="7772400" cy="2664296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Najwyższa średnia klasy V-VIII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920880" cy="29523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5800">
                <a:solidFill>
                  <a:schemeClr val="bg1"/>
                </a:solidFill>
              </a:rPr>
              <a:t>Klasa V</a:t>
            </a:r>
            <a:endParaRPr lang="pl-PL" sz="5800" dirty="0">
              <a:solidFill>
                <a:schemeClr val="bg1"/>
              </a:solidFill>
            </a:endParaRPr>
          </a:p>
          <a:p>
            <a:r>
              <a:rPr lang="pl-PL" sz="5800" dirty="0">
                <a:solidFill>
                  <a:schemeClr val="bg1"/>
                </a:solidFill>
              </a:rPr>
              <a:t>Binek Magdalena -  5,25</a:t>
            </a:r>
          </a:p>
        </p:txBody>
      </p:sp>
    </p:spTree>
    <p:extLst>
      <p:ext uri="{BB962C8B-B14F-4D97-AF65-F5344CB8AC3E}">
        <p14:creationId xmlns:p14="http://schemas.microsoft.com/office/powerpoint/2010/main" val="378206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Najwyższą średnią w szkole w roku szkolnym 2021/2022 zdobyli: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Klasa V- Zofia Majcher 5,17 ; Julia Bieniek 5,00</a:t>
            </a:r>
          </a:p>
          <a:p>
            <a:r>
              <a:rPr lang="pl-PL" sz="2600" b="1" dirty="0">
                <a:solidFill>
                  <a:srgbClr val="FF0000"/>
                </a:solidFill>
              </a:rPr>
              <a:t>Klasa VII-Mikołaj Kożuch 5,21 ; Maria Kulawik 4,93</a:t>
            </a:r>
          </a:p>
          <a:p>
            <a:r>
              <a:rPr lang="pl-PL" sz="2600" b="1" dirty="0">
                <a:solidFill>
                  <a:srgbClr val="FF0000"/>
                </a:solidFill>
              </a:rPr>
              <a:t>Klasa VIII – Igor </a:t>
            </a:r>
            <a:r>
              <a:rPr lang="pl-PL" sz="2600" b="1" dirty="0" err="1">
                <a:solidFill>
                  <a:srgbClr val="FF0000"/>
                </a:solidFill>
              </a:rPr>
              <a:t>Swędzioł</a:t>
            </a:r>
            <a:r>
              <a:rPr lang="pl-PL" sz="2600" b="1" dirty="0">
                <a:solidFill>
                  <a:srgbClr val="FF0000"/>
                </a:solidFill>
              </a:rPr>
              <a:t> 4,71</a:t>
            </a:r>
            <a:endParaRPr lang="pl-PL" dirty="0"/>
          </a:p>
        </p:txBody>
      </p:sp>
      <p:pic>
        <p:nvPicPr>
          <p:cNvPr id="6" name="Grafika 5" descr="Czapka ukończenia szkoły">
            <a:extLst>
              <a:ext uri="{FF2B5EF4-FFF2-40B4-BE49-F238E27FC236}">
                <a16:creationId xmlns:a16="http://schemas.microsoft.com/office/drawing/2014/main" id="{A3F6389D-6F51-4E2F-A9A9-EE872A8B2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8264" y="3212976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9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7198568" cy="412963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2505075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Średnia frekwencja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w klasach I-VIII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901824" y="3861048"/>
            <a:ext cx="7772400" cy="1131887"/>
          </a:xfrm>
        </p:spPr>
        <p:txBody>
          <a:bodyPr>
            <a:normAutofit/>
          </a:bodyPr>
          <a:lstStyle/>
          <a:p>
            <a:r>
              <a:rPr lang="pl-PL" sz="5400" b="1" dirty="0"/>
              <a:t>                  86.62 %</a:t>
            </a:r>
          </a:p>
        </p:txBody>
      </p:sp>
    </p:spTree>
    <p:extLst>
      <p:ext uri="{BB962C8B-B14F-4D97-AF65-F5344CB8AC3E}">
        <p14:creationId xmlns:p14="http://schemas.microsoft.com/office/powerpoint/2010/main" val="153013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772400" cy="23042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8900" b="1" dirty="0"/>
              <a:t>Klasy I-III</a:t>
            </a:r>
            <a:br>
              <a:rPr lang="pl-PL" dirty="0"/>
            </a:br>
            <a:r>
              <a:rPr lang="pl-PL" sz="8900" b="1" dirty="0">
                <a:solidFill>
                  <a:srgbClr val="0070C0"/>
                </a:solidFill>
              </a:rPr>
              <a:t>Frekwencja </a:t>
            </a:r>
            <a:br>
              <a:rPr lang="pl-PL" sz="8900" b="1" dirty="0">
                <a:solidFill>
                  <a:srgbClr val="0070C0"/>
                </a:solidFill>
              </a:rPr>
            </a:br>
            <a:r>
              <a:rPr lang="pl-PL" sz="8900" b="1" dirty="0">
                <a:solidFill>
                  <a:srgbClr val="0070C0"/>
                </a:solidFill>
              </a:rPr>
              <a:t>w klasach 1-3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4293096"/>
            <a:ext cx="7772400" cy="1512168"/>
          </a:xfrm>
        </p:spPr>
        <p:txBody>
          <a:bodyPr>
            <a:normAutofit lnSpcReduction="10000"/>
          </a:bodyPr>
          <a:lstStyle/>
          <a:p>
            <a:r>
              <a:rPr lang="pl-PL" sz="2800" b="1" dirty="0"/>
              <a:t>Klasa 1 – </a:t>
            </a:r>
            <a:r>
              <a:rPr lang="pl-PL" b="1" dirty="0"/>
              <a:t>84</a:t>
            </a:r>
            <a:r>
              <a:rPr lang="pl-PL" sz="2800" b="1" dirty="0"/>
              <a:t>,49 %</a:t>
            </a:r>
          </a:p>
          <a:p>
            <a:r>
              <a:rPr lang="pl-PL" sz="2800" b="1" dirty="0"/>
              <a:t>Klasa 2 – </a:t>
            </a:r>
            <a:r>
              <a:rPr lang="pl-PL" b="1" dirty="0"/>
              <a:t>87</a:t>
            </a:r>
            <a:r>
              <a:rPr lang="pl-PL" sz="2800" b="1" dirty="0"/>
              <a:t> % </a:t>
            </a:r>
          </a:p>
          <a:p>
            <a:r>
              <a:rPr lang="pl-PL" sz="2800" b="1" dirty="0"/>
              <a:t>Klasa 3 –  87 %</a:t>
            </a:r>
          </a:p>
        </p:txBody>
      </p:sp>
    </p:spTree>
    <p:extLst>
      <p:ext uri="{BB962C8B-B14F-4D97-AF65-F5344CB8AC3E}">
        <p14:creationId xmlns:p14="http://schemas.microsoft.com/office/powerpoint/2010/main" val="263652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620688"/>
            <a:ext cx="7772400" cy="1800201"/>
          </a:xfrm>
        </p:spPr>
        <p:txBody>
          <a:bodyPr/>
          <a:lstStyle/>
          <a:p>
            <a:pPr algn="ctr"/>
            <a:r>
              <a:rPr lang="pl-PL" b="1" dirty="0"/>
              <a:t>Klasy V-VIII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2491730"/>
          </a:xfrm>
        </p:spPr>
        <p:txBody>
          <a:bodyPr>
            <a:noAutofit/>
          </a:bodyPr>
          <a:lstStyle/>
          <a:p>
            <a:endParaRPr lang="pl-PL" sz="2800" b="1" dirty="0"/>
          </a:p>
          <a:p>
            <a:r>
              <a:rPr lang="pl-PL" sz="2800" b="1" dirty="0"/>
              <a:t>Klasa V – 90,98 %</a:t>
            </a:r>
          </a:p>
          <a:p>
            <a:r>
              <a:rPr lang="pl-PL" sz="2800" b="1" dirty="0"/>
              <a:t>Klasa VII – </a:t>
            </a:r>
            <a:r>
              <a:rPr lang="pl-PL" b="1" dirty="0"/>
              <a:t> 82,88   </a:t>
            </a:r>
            <a:r>
              <a:rPr lang="pl-PL" sz="2800" b="1" dirty="0"/>
              <a:t>%</a:t>
            </a:r>
          </a:p>
          <a:p>
            <a:r>
              <a:rPr lang="pl-PL" sz="2800" b="1" dirty="0"/>
              <a:t>Klasa VIII – 87,6 %</a:t>
            </a:r>
          </a:p>
        </p:txBody>
      </p:sp>
    </p:spTree>
    <p:extLst>
      <p:ext uri="{BB962C8B-B14F-4D97-AF65-F5344CB8AC3E}">
        <p14:creationId xmlns:p14="http://schemas.microsoft.com/office/powerpoint/2010/main" val="235121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D6B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16321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  </a:t>
            </a:r>
            <a:r>
              <a:rPr lang="pl-PL" sz="6700" b="1" dirty="0"/>
              <a:t>Sukcesy naszych      uczniów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176464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900" b="1" dirty="0"/>
              <a:t>Konkurs literacko- plastyczny ,, Z orłem Białym przez stulecia’’  </a:t>
            </a:r>
            <a:r>
              <a:rPr lang="pl-PL" sz="1900" b="1" dirty="0">
                <a:solidFill>
                  <a:srgbClr val="0000CC"/>
                </a:solidFill>
              </a:rPr>
              <a:t>LENA KUREK </a:t>
            </a:r>
            <a:r>
              <a:rPr lang="pl-PL" sz="1900" b="1" dirty="0"/>
              <a:t>– Wyróżnienie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900" b="1" dirty="0"/>
              <a:t>Gminny Konkurs Recytatorski ,, Podróże z wierszem’’ </a:t>
            </a:r>
            <a:r>
              <a:rPr lang="pl-PL" sz="1900" b="1" dirty="0">
                <a:solidFill>
                  <a:srgbClr val="0000CC"/>
                </a:solidFill>
              </a:rPr>
              <a:t>ALEKSANDRA BINEK </a:t>
            </a:r>
            <a:r>
              <a:rPr lang="pl-PL" sz="1900" b="1" dirty="0"/>
              <a:t>– Wyróżnienie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900" b="1" dirty="0"/>
              <a:t>Konkurs literacko- plastyczny ,, Z orłem Białym przez stulecia’’  </a:t>
            </a:r>
            <a:r>
              <a:rPr lang="pl-PL" sz="1900" b="1" dirty="0">
                <a:solidFill>
                  <a:srgbClr val="0000CC"/>
                </a:solidFill>
              </a:rPr>
              <a:t>MIKOŁAJ KOŻUCH </a:t>
            </a:r>
            <a:r>
              <a:rPr lang="pl-PL" sz="1900" b="1" dirty="0"/>
              <a:t>– 2 Miejsce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900" b="1" dirty="0"/>
              <a:t>XXII Międzynarodowe Biennale Grafiki Dzieci i Młodzieży </a:t>
            </a:r>
            <a:r>
              <a:rPr lang="pl-PL" sz="1900" b="1" dirty="0">
                <a:solidFill>
                  <a:srgbClr val="0000CC"/>
                </a:solidFill>
              </a:rPr>
              <a:t>MARIA KULAWIK </a:t>
            </a:r>
            <a:r>
              <a:rPr lang="pl-PL" sz="1900" b="1" dirty="0"/>
              <a:t>– udział w wystawie międzynarodowej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900" b="1" dirty="0"/>
              <a:t>Międzynarodowy Turniej Judo – Pokonujemy granice Bielsko-Biała </a:t>
            </a:r>
            <a:r>
              <a:rPr lang="pl-PL" sz="1900" b="1" dirty="0">
                <a:solidFill>
                  <a:srgbClr val="0000CC"/>
                </a:solidFill>
              </a:rPr>
              <a:t>SZYMON KUBAŃSKI </a:t>
            </a:r>
            <a:r>
              <a:rPr lang="pl-PL" sz="1900" b="1" dirty="0"/>
              <a:t>– </a:t>
            </a:r>
          </a:p>
          <a:p>
            <a:r>
              <a:rPr lang="pl-PL" sz="1900" b="1" dirty="0"/>
              <a:t>   1 Miejsce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900" b="1" dirty="0"/>
              <a:t>Uczniowie </a:t>
            </a:r>
            <a:r>
              <a:rPr lang="pl-PL" sz="19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klasy 7 </a:t>
            </a:r>
            <a:r>
              <a:rPr lang="pl-PL" sz="1900" b="1" dirty="0"/>
              <a:t>zostali laureatami konkursu Gaz System i zakwalifikowani do projektu ,,Warsztaty Edukacyjne 2021’’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900" b="1" dirty="0"/>
              <a:t>Bieg z okazji święta niepodległości – 2 MIEJSCE </a:t>
            </a:r>
            <a:r>
              <a:rPr lang="pl-PL" sz="1900" b="1" dirty="0">
                <a:solidFill>
                  <a:srgbClr val="0000CC"/>
                </a:solidFill>
              </a:rPr>
              <a:t>Aleksandra Binek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900" b="1" dirty="0"/>
              <a:t>Gminnym Konkursie Plastycznym na kartkę świąteczną „Święta, Święta… Czas kolędowania…”</a:t>
            </a:r>
          </a:p>
          <a:p>
            <a:r>
              <a:rPr lang="pl-PL" sz="1900" b="1" dirty="0"/>
              <a:t>1. Miejsce </a:t>
            </a:r>
            <a:r>
              <a:rPr lang="pl-PL" sz="1900" b="1" dirty="0">
                <a:solidFill>
                  <a:srgbClr val="0000CC"/>
                </a:solidFill>
              </a:rPr>
              <a:t>Wiktoria Jeziorna</a:t>
            </a:r>
            <a:r>
              <a:rPr lang="pl-PL" sz="1900" b="1" dirty="0"/>
              <a:t>; 2 Miejsce </a:t>
            </a:r>
            <a:r>
              <a:rPr lang="pl-PL" sz="1900" b="1" dirty="0">
                <a:solidFill>
                  <a:srgbClr val="0000CC"/>
                </a:solidFill>
              </a:rPr>
              <a:t>Eliza </a:t>
            </a:r>
            <a:r>
              <a:rPr lang="pl-PL" sz="1900" b="1" dirty="0" err="1">
                <a:solidFill>
                  <a:srgbClr val="0000CC"/>
                </a:solidFill>
              </a:rPr>
              <a:t>Sapiechowska</a:t>
            </a:r>
            <a:r>
              <a:rPr lang="pl-PL" sz="1900" b="1" dirty="0"/>
              <a:t>; 3. Miejsce </a:t>
            </a:r>
            <a:r>
              <a:rPr lang="pl-PL" sz="1900" b="1" dirty="0">
                <a:solidFill>
                  <a:srgbClr val="0000CC"/>
                </a:solidFill>
              </a:rPr>
              <a:t>Aleksandra Binek</a:t>
            </a:r>
          </a:p>
          <a:p>
            <a:r>
              <a:rPr lang="pl-PL" sz="1900" b="1" dirty="0"/>
              <a:t>Wyróżnienie: </a:t>
            </a:r>
            <a:r>
              <a:rPr lang="pl-PL" sz="1900" b="1" dirty="0">
                <a:solidFill>
                  <a:srgbClr val="0000CC"/>
                </a:solidFill>
              </a:rPr>
              <a:t>Bartosz Góralski</a:t>
            </a:r>
          </a:p>
          <a:p>
            <a:pPr>
              <a:buFont typeface="Arial" pitchFamily="34" charset="0"/>
              <a:buChar char="•"/>
            </a:pPr>
            <a:endParaRPr lang="pl-PL" sz="1800" b="1" dirty="0"/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Wielkomiej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2167</TotalTime>
  <Words>843</Words>
  <Application>Microsoft Office PowerPoint</Application>
  <PresentationFormat>Pokaz na ekranie (4:3)</PresentationFormat>
  <Paragraphs>157</Paragraphs>
  <Slides>19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Wielkomiejski</vt:lpstr>
      <vt:lpstr>Prezentacja programu PowerPoint</vt:lpstr>
      <vt:lpstr>Liczba uczniów w szkole</vt:lpstr>
      <vt:lpstr>Średnia szkoły w klasach V-VIII</vt:lpstr>
      <vt:lpstr>Najwyższa średnia klasy V-VIII</vt:lpstr>
      <vt:lpstr>Najwyższą średnią w szkole w roku szkolnym 2021/2022 zdobyli:</vt:lpstr>
      <vt:lpstr>Średnia frekwencja  w klasach I-VIII</vt:lpstr>
      <vt:lpstr>Klasy I-III Frekwencja  w klasach 1-3</vt:lpstr>
      <vt:lpstr>Klasy V-VIII</vt:lpstr>
      <vt:lpstr>  Sukcesy naszych      uczniów</vt:lpstr>
      <vt:lpstr>Prezentacja programu PowerPoint</vt:lpstr>
      <vt:lpstr>PROJEKTY i PROGRAMY</vt:lpstr>
      <vt:lpstr>Akcje charytatywne    </vt:lpstr>
      <vt:lpstr>Działania w szkole: zakupiono lub wykonano</vt:lpstr>
      <vt:lpstr>We współpracy z UG </vt:lpstr>
      <vt:lpstr>Innowacje</vt:lpstr>
      <vt:lpstr>Oddział przedszkolny </vt:lpstr>
      <vt:lpstr>  </vt:lpstr>
      <vt:lpstr>Organizacja/współorganizacja imprez, wydarzeń, uroczystości szkolnych, konkursów, turniejów, zawodów, warsztatów, spotkań:  Zorganizowanie:  - obchodów Światowego Dnia Uśmiechu - obchodów  Dnia Misia - warsztatów  Kreatywny Przedszkolak - wycieczki do remizy strażackiej - wycieczki do Fabryki bombek w Miechowie- 5-latki - urodziny dzieci - warsztatów ekologicznych- lodowe miasteczko Udział przedszkolaków w akcjach ekologicznych organizowanych przez szkołę: zbiórka telefonów, baterii, zakrętek Udział w konkursie na kartkę świąteczną Udział w warsztatach przeprowadzonych w ramach projektu „ Małopolska Mobilna Poradnia Ekologiczna” Zorganizowanie obchodów Dnia Niepodległości pod hasłem „Barwy ojczyste” Udział w akcji „Niepodległa do hymnu </vt:lpstr>
      <vt:lpstr>Dziękujemy za uwagę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Eulalia Kulawik - Zacłona</cp:lastModifiedBy>
  <cp:revision>88</cp:revision>
  <dcterms:created xsi:type="dcterms:W3CDTF">2021-06-29T09:48:46Z</dcterms:created>
  <dcterms:modified xsi:type="dcterms:W3CDTF">2022-01-30T11:16:13Z</dcterms:modified>
</cp:coreProperties>
</file>