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303" r:id="rId10"/>
    <p:sldId id="309" r:id="rId11"/>
    <p:sldId id="304" r:id="rId12"/>
    <p:sldId id="274" r:id="rId13"/>
    <p:sldId id="275" r:id="rId14"/>
    <p:sldId id="288" r:id="rId15"/>
    <p:sldId id="291" r:id="rId16"/>
    <p:sldId id="306" r:id="rId17"/>
    <p:sldId id="307" r:id="rId18"/>
    <p:sldId id="308" r:id="rId19"/>
    <p:sldId id="30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00CC"/>
    <a:srgbClr val="FF00FF"/>
    <a:srgbClr val="FBD6BD"/>
    <a:srgbClr val="EBE0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95" autoAdjust="0"/>
    <p:restoredTop sz="97381" autoAdjust="0"/>
  </p:normalViewPr>
  <p:slideViewPr>
    <p:cSldViewPr>
      <p:cViewPr varScale="1">
        <p:scale>
          <a:sx n="82" d="100"/>
          <a:sy n="82" d="100"/>
        </p:scale>
        <p:origin x="140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65F6D-1F6E-4502-962B-BC6677EF260E}" type="datetimeFigureOut">
              <a:rPr lang="pl-PL" smtClean="0"/>
              <a:pPr/>
              <a:t>24.06.2022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10A80-A257-4587-9DA9-301D5208805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4092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!</a:t>
            </a:r>
            <a:r>
              <a:rPr lang="pl-PL" dirty="0" err="1"/>
              <a:t>C!C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10A80-A257-4587-9DA9-301D52088057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10A80-A257-4587-9DA9-301D52088057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10A80-A257-4587-9DA9-301D52088057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2229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10A80-A257-4587-9DA9-301D52088057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1766AB8C-1558-40E4-98AE-03E827D63827}" type="datetimeFigureOut">
              <a:rPr lang="pl-PL" smtClean="0"/>
              <a:pPr/>
              <a:t>24.06.2022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530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24.06.2022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674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24.06.2022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576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24.06.2022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836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24.06.2022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10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24.06.2022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813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24.06.2022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54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24.06.2022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9484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24.06.2022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15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AB8C-1558-40E4-98AE-03E827D63827}" type="datetimeFigureOut">
              <a:rPr lang="pl-PL" smtClean="0"/>
              <a:pPr/>
              <a:t>24.06.2022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530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1766AB8C-1558-40E4-98AE-03E827D63827}" type="datetimeFigureOut">
              <a:rPr lang="pl-PL" smtClean="0"/>
              <a:pPr/>
              <a:t>24.06.2022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3986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1766AB8C-1558-40E4-98AE-03E827D63827}" type="datetimeFigureOut">
              <a:rPr lang="pl-PL" smtClean="0"/>
              <a:pPr/>
              <a:t>24.06.2022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EA2EDB22-F43A-4059-BA7B-B3A757EC218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917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tekabol1.blogspot.com/2011/12/nowe-ksiazki-w-bibliotece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3638128"/>
            <a:ext cx="6400800" cy="2527176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bg1"/>
                </a:solidFill>
              </a:rPr>
              <a:t>Podsumowanie </a:t>
            </a:r>
          </a:p>
          <a:p>
            <a:endParaRPr lang="pl-PL" sz="2800" b="1" dirty="0">
              <a:solidFill>
                <a:srgbClr val="FFFF00"/>
              </a:solidFill>
            </a:endParaRPr>
          </a:p>
          <a:p>
            <a:r>
              <a:rPr lang="pl-PL" sz="2800" b="1" dirty="0">
                <a:solidFill>
                  <a:srgbClr val="FFFF00"/>
                </a:solidFill>
              </a:rPr>
              <a:t>II półrocza roku szkolnego 2021/2022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D1BBF35-3A1E-4928-86F6-C766E2FA47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680120"/>
            <a:ext cx="2958272" cy="331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09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9F7603-83BE-4D6D-9122-20EA168E0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086725" cy="786325"/>
          </a:xfrm>
        </p:spPr>
        <p:txBody>
          <a:bodyPr/>
          <a:lstStyle/>
          <a:p>
            <a:r>
              <a:rPr lang="pl-PL" sz="4800" b="1" dirty="0"/>
              <a:t>        </a:t>
            </a:r>
            <a:r>
              <a:rPr lang="pl-PL" sz="5400" b="1" dirty="0"/>
              <a:t>Sukcesy naszych uczniów</a:t>
            </a:r>
            <a:endParaRPr lang="pl-PL" sz="54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71EC920-C758-40CD-9F93-B16E18F438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0634" y="1556792"/>
            <a:ext cx="8086725" cy="4824536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600" b="1" dirty="0"/>
              <a:t>Jak Parki Narodowe pięknieją dzięki Funduszom Europejskim ( ogólnopolski) </a:t>
            </a:r>
            <a:r>
              <a:rPr lang="pl-PL" sz="1600" b="1" dirty="0">
                <a:solidFill>
                  <a:srgbClr val="FFCCFF"/>
                </a:solidFill>
              </a:rPr>
              <a:t>WYRÓŻNIENIE </a:t>
            </a:r>
            <a:r>
              <a:rPr lang="pl-PL" sz="1600" b="1" dirty="0">
                <a:solidFill>
                  <a:srgbClr val="0000CC"/>
                </a:solidFill>
              </a:rPr>
              <a:t>Julia Bieniek </a:t>
            </a:r>
            <a:endParaRPr lang="pl-PL" sz="16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600" b="1" dirty="0"/>
              <a:t>Poznajemy Parki  Krajobrazowe Polski  </a:t>
            </a:r>
            <a:r>
              <a:rPr lang="pl-PL" sz="1600" b="1" dirty="0">
                <a:solidFill>
                  <a:srgbClr val="FFCCFF"/>
                </a:solidFill>
              </a:rPr>
              <a:t>- Etap Powiatowy I MIEJSCE </a:t>
            </a:r>
            <a:r>
              <a:rPr lang="pl-PL" sz="1600" b="1" dirty="0">
                <a:solidFill>
                  <a:srgbClr val="0000CC"/>
                </a:solidFill>
              </a:rPr>
              <a:t>Maria Kulawik, Emilia Wilk , Mikołaj Kożuch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600" b="1" dirty="0"/>
              <a:t> Gminny Konkurs Piosenka z uśmiechem – </a:t>
            </a:r>
            <a:r>
              <a:rPr lang="pl-PL" sz="1600" b="1" dirty="0">
                <a:solidFill>
                  <a:srgbClr val="FFCCFF"/>
                </a:solidFill>
              </a:rPr>
              <a:t>WYRÓŻNIENIE</a:t>
            </a:r>
            <a:r>
              <a:rPr lang="pl-PL" sz="1600" b="1" dirty="0">
                <a:solidFill>
                  <a:srgbClr val="0000CC"/>
                </a:solidFill>
              </a:rPr>
              <a:t> Aleksandra Binek, Maria </a:t>
            </a:r>
            <a:r>
              <a:rPr lang="pl-PL" sz="1600" b="1" dirty="0" err="1">
                <a:solidFill>
                  <a:srgbClr val="0000CC"/>
                </a:solidFill>
              </a:rPr>
              <a:t>Ładoń</a:t>
            </a:r>
            <a:r>
              <a:rPr lang="pl-PL" sz="1600" b="1" dirty="0">
                <a:solidFill>
                  <a:srgbClr val="0000CC"/>
                </a:solidFill>
              </a:rPr>
              <a:t>, Zofia Antonik, Eliza </a:t>
            </a:r>
            <a:r>
              <a:rPr lang="pl-PL" sz="1600" b="1" dirty="0" err="1">
                <a:solidFill>
                  <a:srgbClr val="0000CC"/>
                </a:solidFill>
              </a:rPr>
              <a:t>Sapiechowska</a:t>
            </a:r>
            <a:r>
              <a:rPr lang="pl-PL" sz="1600" b="1" dirty="0">
                <a:solidFill>
                  <a:srgbClr val="0000CC"/>
                </a:solidFill>
              </a:rPr>
              <a:t>, Daria Matyja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600" b="1" dirty="0"/>
              <a:t>Przygody Gwarka z krainy rud cynku, ołowiu oraz srebra ( powiatowy)– </a:t>
            </a:r>
            <a:r>
              <a:rPr lang="pl-PL" sz="1600" b="1" dirty="0">
                <a:solidFill>
                  <a:srgbClr val="FFCCFF"/>
                </a:solidFill>
              </a:rPr>
              <a:t>WYRÓŻNIENIE </a:t>
            </a:r>
            <a:r>
              <a:rPr lang="pl-PL" sz="1600" b="1" dirty="0">
                <a:solidFill>
                  <a:srgbClr val="0000CC"/>
                </a:solidFill>
              </a:rPr>
              <a:t>Magdalena Binek, Anna Bieniek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600" b="1" dirty="0"/>
              <a:t>Powiatowy Konkurs Plastyczny Maria Konopnicka – </a:t>
            </a:r>
            <a:r>
              <a:rPr lang="pl-PL" sz="1600" b="1" dirty="0">
                <a:solidFill>
                  <a:srgbClr val="FFCCFF"/>
                </a:solidFill>
              </a:rPr>
              <a:t>II MIEJSCE </a:t>
            </a:r>
            <a:r>
              <a:rPr lang="pl-PL" sz="1600" b="1" dirty="0">
                <a:solidFill>
                  <a:srgbClr val="0000CC"/>
                </a:solidFill>
              </a:rPr>
              <a:t>Zofia Majcher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600" b="1" dirty="0"/>
              <a:t>Ogólnopolski konkurs operatora Gazociągów GAZ-SYSTEM – </a:t>
            </a:r>
            <a:r>
              <a:rPr lang="pl-PL" sz="1600" b="1" dirty="0">
                <a:solidFill>
                  <a:srgbClr val="FFCCFF"/>
                </a:solidFill>
              </a:rPr>
              <a:t>Klasa 7 Laureaci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6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Powiatowa Gra Miejska,, Hurra </a:t>
            </a:r>
            <a:r>
              <a:rPr lang="pl-PL" sz="16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Hurra</a:t>
            </a:r>
            <a:r>
              <a:rPr lang="pl-PL" sz="16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! Der </a:t>
            </a:r>
            <a:r>
              <a:rPr lang="pl-PL" sz="16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Fruhling</a:t>
            </a:r>
            <a:r>
              <a:rPr lang="pl-PL" sz="16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ist</a:t>
            </a:r>
            <a:r>
              <a:rPr lang="pl-PL" sz="16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schon</a:t>
            </a:r>
            <a:r>
              <a:rPr lang="pl-PL" sz="16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da! – </a:t>
            </a:r>
            <a:r>
              <a:rPr lang="pl-PL" sz="1600" dirty="0">
                <a:solidFill>
                  <a:srgbClr val="FFCC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III MIEJSCE</a:t>
            </a:r>
            <a:r>
              <a:rPr lang="pl-PL" sz="1600" b="1" dirty="0">
                <a:solidFill>
                  <a:srgbClr val="0000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1600" b="1" dirty="0">
                <a:solidFill>
                  <a:srgbClr val="0000CC"/>
                </a:solidFill>
              </a:rPr>
              <a:t>Igor </a:t>
            </a:r>
            <a:r>
              <a:rPr lang="pl-PL" sz="1600" b="1" dirty="0" err="1">
                <a:solidFill>
                  <a:srgbClr val="0000CC"/>
                </a:solidFill>
              </a:rPr>
              <a:t>Swędzioł</a:t>
            </a:r>
            <a:r>
              <a:rPr lang="pl-PL" sz="1600" b="1" dirty="0">
                <a:solidFill>
                  <a:srgbClr val="0000CC"/>
                </a:solidFill>
              </a:rPr>
              <a:t>, Bartosz Góralski, Michał </a:t>
            </a:r>
            <a:r>
              <a:rPr lang="pl-PL" sz="1600" b="1" dirty="0" err="1">
                <a:solidFill>
                  <a:srgbClr val="0000CC"/>
                </a:solidFill>
              </a:rPr>
              <a:t>Antosiak</a:t>
            </a:r>
            <a:r>
              <a:rPr lang="pl-PL" sz="1600" b="1" dirty="0">
                <a:solidFill>
                  <a:srgbClr val="0000CC"/>
                </a:solidFill>
              </a:rPr>
              <a:t>, Filip Wróblewski, Julia Leśniak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600" b="1" dirty="0">
                <a:solidFill>
                  <a:srgbClr val="0000CC"/>
                </a:solidFill>
              </a:rPr>
              <a:t> </a:t>
            </a:r>
            <a:r>
              <a:rPr lang="pl-PL" sz="1600" b="1" dirty="0"/>
              <a:t>Igrzyska Młodzieży Szkolnej w Powiatowych zawodach w piłce ręcznej – </a:t>
            </a:r>
            <a:r>
              <a:rPr lang="pl-PL" sz="1600" b="1" dirty="0">
                <a:solidFill>
                  <a:srgbClr val="FFCCFF"/>
                </a:solidFill>
              </a:rPr>
              <a:t>III MIEJSCE </a:t>
            </a:r>
            <a:r>
              <a:rPr lang="pl-PL" sz="1600" b="1" dirty="0">
                <a:solidFill>
                  <a:srgbClr val="0000CC"/>
                </a:solidFill>
              </a:rPr>
              <a:t>drużyna Michał </a:t>
            </a:r>
            <a:r>
              <a:rPr lang="pl-PL" sz="1600" b="1" dirty="0" err="1">
                <a:solidFill>
                  <a:srgbClr val="0000CC"/>
                </a:solidFill>
              </a:rPr>
              <a:t>Antosiak</a:t>
            </a:r>
            <a:r>
              <a:rPr lang="pl-PL" sz="1600" b="1" dirty="0">
                <a:solidFill>
                  <a:srgbClr val="0000CC"/>
                </a:solidFill>
              </a:rPr>
              <a:t>, Maciej </a:t>
            </a:r>
            <a:r>
              <a:rPr lang="pl-PL" sz="1600" b="1" dirty="0" err="1">
                <a:solidFill>
                  <a:srgbClr val="0000CC"/>
                </a:solidFill>
              </a:rPr>
              <a:t>Antosiak</a:t>
            </a:r>
            <a:r>
              <a:rPr lang="pl-PL" sz="1600" b="1" dirty="0">
                <a:solidFill>
                  <a:srgbClr val="0000CC"/>
                </a:solidFill>
              </a:rPr>
              <a:t>, Igor </a:t>
            </a:r>
            <a:r>
              <a:rPr lang="pl-PL" sz="1600" b="1" dirty="0" err="1">
                <a:solidFill>
                  <a:srgbClr val="0000CC"/>
                </a:solidFill>
              </a:rPr>
              <a:t>Swędzioł</a:t>
            </a:r>
            <a:r>
              <a:rPr lang="pl-PL" sz="1600" b="1" dirty="0">
                <a:solidFill>
                  <a:srgbClr val="0000CC"/>
                </a:solidFill>
              </a:rPr>
              <a:t> , Kamil Rolka, Bartłomiej Wojnar, Kacper Cichoń, Filip Wróblewski, Bartosz Góralski.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980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solidFill>
                  <a:srgbClr val="0070C0"/>
                </a:solidFill>
              </a:rPr>
              <a:t>PROJEKTY i PROGRAMY</a:t>
            </a:r>
          </a:p>
        </p:txBody>
      </p:sp>
      <p:sp>
        <p:nvSpPr>
          <p:cNvPr id="3" name="Prostokąt 2"/>
          <p:cNvSpPr/>
          <p:nvPr/>
        </p:nvSpPr>
        <p:spPr>
          <a:xfrm>
            <a:off x="755576" y="1412776"/>
            <a:ext cx="74888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791580" y="4077072"/>
            <a:ext cx="756084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                                           </a:t>
            </a:r>
            <a:r>
              <a:rPr lang="pl-PL" sz="3600" b="1" dirty="0">
                <a:solidFill>
                  <a:schemeClr val="accent1">
                    <a:lumMod val="75000"/>
                  </a:schemeClr>
                </a:solidFill>
              </a:rPr>
              <a:t>AKCJE SZKOLNE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FF0000"/>
                </a:solidFill>
                <a:latin typeface="+mj-lt"/>
                <a:ea typeface="Calibri" pitchFamily="34" charset="0"/>
                <a:cs typeface="Arial" pitchFamily="34" charset="0"/>
              </a:rPr>
              <a:t>Zbiórka baterii;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FF0000"/>
                </a:solidFill>
                <a:latin typeface="+mj-lt"/>
              </a:rPr>
              <a:t>Dzień bez plecaka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FF0000"/>
                </a:solidFill>
                <a:latin typeface="+mj-lt"/>
              </a:rPr>
              <a:t>Życzenia na dzień kobiet- nagranie TIK-TOK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FF0000"/>
                </a:solidFill>
                <a:latin typeface="+mj-lt"/>
              </a:rPr>
              <a:t> Poczta Walentynkowa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FF0000"/>
                </a:solidFill>
                <a:latin typeface="+mj-lt"/>
              </a:rPr>
              <a:t>Sprzątamy Gminę Klucze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FF0000"/>
                </a:solidFill>
                <a:latin typeface="+mj-lt"/>
              </a:rPr>
              <a:t>Udział w XXVII edycji ,, Oddaj używany telefon komórkowy- pomagasz innym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FF0000"/>
                </a:solidFill>
                <a:latin typeface="+mj-lt"/>
              </a:rPr>
              <a:t>Pomoc dla dzieci z Ukrainy </a:t>
            </a:r>
          </a:p>
        </p:txBody>
      </p:sp>
      <p:sp>
        <p:nvSpPr>
          <p:cNvPr id="6" name="Prostokąt 5"/>
          <p:cNvSpPr/>
          <p:nvPr/>
        </p:nvSpPr>
        <p:spPr>
          <a:xfrm>
            <a:off x="899593" y="839321"/>
            <a:ext cx="655272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/>
              <a:t>Program do rozwijania języka angielskiego </a:t>
            </a:r>
            <a:r>
              <a:rPr lang="pl-PL" sz="1600" b="1" dirty="0" err="1"/>
              <a:t>Instaling</a:t>
            </a:r>
            <a:endParaRPr lang="pl-PL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/>
              <a:t>Ogólnopolski program ,, Psia LEKCJA’’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/>
              <a:t>Program Warzywa w szkole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/>
              <a:t>Program mleko w szkole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/>
              <a:t>Akademia Bezpiecznego Puchatka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/>
              <a:t>Ogólnopolski program ,, Natalka i Antek w świecie wielkiej matematyki’’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/>
              <a:t>Utworzenie projektu ekologicznego „</a:t>
            </a:r>
            <a:r>
              <a:rPr lang="pl-PL" sz="1600" b="1" dirty="0" err="1"/>
              <a:t>Ekopracownia</a:t>
            </a:r>
            <a:r>
              <a:rPr lang="pl-PL" sz="1600" b="1" dirty="0"/>
              <a:t> pod chmurką” oraz złożenie wniosku o dofinansowanie w XII edycji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/>
              <a:t>konkursu Fundusz Naturalnej Energii.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/>
              <a:t>Projekt promocji szkoły – wycieczka rowerowa, plener malarski, wieczorek poetycki, festyny, artykuły w lokalnej prasie.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b="1" dirty="0"/>
          </a:p>
          <a:p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579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793122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900" b="1" dirty="0">
                <a:solidFill>
                  <a:srgbClr val="0070C0"/>
                </a:solidFill>
              </a:rPr>
              <a:t>Akcje charytatywne   </a:t>
            </a:r>
            <a:br>
              <a:rPr lang="pl-PL" dirty="0"/>
            </a:br>
            <a:endParaRPr lang="pl-PL" dirty="0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755576" y="2194992"/>
            <a:ext cx="7632849" cy="2246769"/>
          </a:xfrm>
          <a:prstGeom prst="rect">
            <a:avLst/>
          </a:prstGeom>
          <a:gradFill>
            <a:gsLst>
              <a:gs pos="0">
                <a:srgbClr val="FBD6BD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2000" b="0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Zbiórka karmy dla schroniska </a:t>
            </a:r>
            <a:r>
              <a:rPr kumimoji="0" lang="pl-PL" sz="2000" b="0" i="0" u="none" strike="noStrike" cap="none" normalizeH="0" baseline="0" dirty="0" err="1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Rafik</a:t>
            </a: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2000" b="0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Zbiórka zakrętek dla Lenki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pl-PL" sz="2000" dirty="0">
              <a:solidFill>
                <a:schemeClr val="tx2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pl-PL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Akcja ,, Góra Grosza’’</a:t>
            </a:r>
            <a:r>
              <a:rPr kumimoji="0" lang="pl-PL" sz="2000" b="0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sz="2000" b="0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sz="2000" b="0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Pomoc dla </a:t>
            </a:r>
            <a:r>
              <a:rPr lang="pl-PL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kumimoji="0" lang="pl-PL" sz="2000" b="0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krainy </a:t>
            </a:r>
          </a:p>
        </p:txBody>
      </p:sp>
    </p:spTree>
    <p:extLst>
      <p:ext uri="{BB962C8B-B14F-4D97-AF65-F5344CB8AC3E}">
        <p14:creationId xmlns:p14="http://schemas.microsoft.com/office/powerpoint/2010/main" val="1328410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2919" y="116632"/>
            <a:ext cx="8079581" cy="1658198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solidFill>
                  <a:srgbClr val="0070C0"/>
                </a:solidFill>
              </a:rPr>
              <a:t>Działania w szkole:</a:t>
            </a:r>
            <a:br>
              <a:rPr lang="pl-PL" sz="4400" b="1" dirty="0">
                <a:solidFill>
                  <a:srgbClr val="0070C0"/>
                </a:solidFill>
              </a:rPr>
            </a:br>
            <a:r>
              <a:rPr lang="pl-PL" sz="2000" b="1" dirty="0">
                <a:solidFill>
                  <a:srgbClr val="0070C0"/>
                </a:solidFill>
              </a:rPr>
              <a:t>zakupiono lub wykonano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500062" y="1484784"/>
            <a:ext cx="8065294" cy="4824535"/>
          </a:xfrm>
        </p:spPr>
        <p:txBody>
          <a:bodyPr>
            <a:normAutofit/>
          </a:bodyPr>
          <a:lstStyle/>
          <a:p>
            <a:r>
              <a:rPr lang="pl-PL" dirty="0"/>
              <a:t>Remont biblioteki</a:t>
            </a:r>
          </a:p>
          <a:p>
            <a:r>
              <a:rPr lang="pl-PL" dirty="0"/>
              <a:t>Malowanie klasy informatycznej</a:t>
            </a:r>
          </a:p>
          <a:p>
            <a:r>
              <a:rPr lang="pl-PL" dirty="0"/>
              <a:t>Malowanie klasy pierwszej</a:t>
            </a:r>
          </a:p>
          <a:p>
            <a:r>
              <a:rPr lang="pl-PL" dirty="0"/>
              <a:t>Zakup tablic edukacyjnych do sali informatycznej</a:t>
            </a:r>
          </a:p>
          <a:p>
            <a:r>
              <a:rPr lang="pl-PL" dirty="0"/>
              <a:t>Zakup roślin i donic</a:t>
            </a:r>
          </a:p>
          <a:p>
            <a:r>
              <a:rPr lang="pl-PL" dirty="0"/>
              <a:t>Wycinka drzew i uporządkowanie terenu wokół szkoły</a:t>
            </a:r>
          </a:p>
          <a:p>
            <a:r>
              <a:rPr lang="pl-PL" dirty="0"/>
              <a:t>Zakup koszy do segregacji </a:t>
            </a:r>
          </a:p>
          <a:p>
            <a:r>
              <a:rPr lang="pl-PL" dirty="0"/>
              <a:t>Rozbiórka drewnianej części ( domku) na placu zabaw</a:t>
            </a:r>
          </a:p>
          <a:p>
            <a:endParaRPr lang="pl-PL" dirty="0"/>
          </a:p>
          <a:p>
            <a:pPr marL="0" indent="0" algn="r">
              <a:buNone/>
            </a:pPr>
            <a:r>
              <a:rPr lang="pl-PL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C25059B-4BD1-4DC8-B305-53B4E16A45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196752"/>
            <a:ext cx="2270101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303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D6BD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35057"/>
            <a:ext cx="7772400" cy="761255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solidFill>
                  <a:srgbClr val="0070C0"/>
                </a:solidFill>
              </a:rPr>
              <a:t>Planowane prace w wakacje 2022 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12372" y="1340768"/>
            <a:ext cx="7772400" cy="2016224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Montaż placu zabaw przy szkole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Remont sekretariatu szkoły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Wykonanie pracowni artystycznej </a:t>
            </a:r>
          </a:p>
          <a:p>
            <a:pPr algn="ctr"/>
            <a:endParaRPr lang="pl-PL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342900" indent="-342900" algn="ctr">
              <a:buFont typeface="Arial" pitchFamily="34" charset="0"/>
              <a:buChar char="•"/>
            </a:pPr>
            <a:endParaRPr lang="pl-PL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6E66D2D-C72F-424C-A7DD-E17026386A03}"/>
              </a:ext>
            </a:extLst>
          </p:cNvPr>
          <p:cNvSpPr txBox="1"/>
          <p:nvPr/>
        </p:nvSpPr>
        <p:spPr>
          <a:xfrm>
            <a:off x="827584" y="3356992"/>
            <a:ext cx="705678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>
                <a:solidFill>
                  <a:srgbClr val="0070C0"/>
                </a:solidFill>
              </a:rPr>
              <a:t>Promocja szkoły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Facebook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Strona internetowa szkoły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Strona Urzędu Gminy Klucze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Echo Klucz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Przegląd Olkuski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Olkusz nasze miasto</a:t>
            </a:r>
          </a:p>
        </p:txBody>
      </p:sp>
    </p:spTree>
    <p:extLst>
      <p:ext uri="{BB962C8B-B14F-4D97-AF65-F5344CB8AC3E}">
        <p14:creationId xmlns:p14="http://schemas.microsoft.com/office/powerpoint/2010/main" val="2112316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Innowacje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507206" y="1628800"/>
            <a:ext cx="8065294" cy="4729667"/>
          </a:xfrm>
          <a:gradFill>
            <a:gsLst>
              <a:gs pos="0">
                <a:srgbClr val="FBD6BD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Małolaty grają w szachy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Super bohaterowie są wśród nas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Ceramika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Laboratorium odkrywcy 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Nauka gry na ukulele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WF z AWF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Zajęcia  kreatywne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Zajęcia sportowe w oddziale przedszkolnym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 klasach 1-3 zajęcia wychowania fizycznego odbywały się na basenie</a:t>
            </a:r>
          </a:p>
          <a:p>
            <a:r>
              <a:rPr lang="pl-PL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AE0D146-52DA-4355-B218-4950909522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924944"/>
            <a:ext cx="2497661" cy="165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02E5DD-FF4F-494C-A9BE-C3872E7E73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2082469"/>
          </a:xfrm>
        </p:spPr>
        <p:txBody>
          <a:bodyPr/>
          <a:lstStyle/>
          <a:p>
            <a:pPr algn="ctr"/>
            <a:r>
              <a:rPr lang="pl-PL" dirty="0"/>
              <a:t>Oddział przedszkolny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A84C30C-FD2A-4EDB-AC6F-02BAEFBDF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600" y="2996952"/>
            <a:ext cx="6921151" cy="1645920"/>
          </a:xfrm>
        </p:spPr>
        <p:txBody>
          <a:bodyPr/>
          <a:lstStyle/>
          <a:p>
            <a:pPr algn="ctr"/>
            <a:r>
              <a:rPr lang="pl-PL" dirty="0"/>
              <a:t>II PÓŁROCZE 2021/2022</a:t>
            </a:r>
          </a:p>
        </p:txBody>
      </p:sp>
      <p:pic>
        <p:nvPicPr>
          <p:cNvPr id="1026" name="Picture 2" descr="RYSUNEK DLA BOHATERÓW – Przedszkole 2 Radzymin">
            <a:extLst>
              <a:ext uri="{FF2B5EF4-FFF2-40B4-BE49-F238E27FC236}">
                <a16:creationId xmlns:a16="http://schemas.microsoft.com/office/drawing/2014/main" id="{DD58BF25-7210-49A6-8AB8-B16FE0F4CF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861048"/>
            <a:ext cx="3950568" cy="2746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347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FEDFF1-3C64-405A-A145-282B74CEC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492896"/>
            <a:ext cx="8079581" cy="208823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l-PL" dirty="0"/>
              <a:t> 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E66519-A005-4D0F-9BB3-2B5C80EB9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628" y="332656"/>
            <a:ext cx="7881218" cy="44761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W oddziale przedszkolnym:</a:t>
            </a:r>
          </a:p>
          <a:p>
            <a:pPr marL="0" indent="0" algn="ctr">
              <a:buNone/>
            </a:pP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Liczba dzieci - 25</a:t>
            </a:r>
          </a:p>
          <a:p>
            <a:pPr marL="0" indent="0" algn="ctr">
              <a:buNone/>
            </a:pP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Praca przedszkola w godzinach 7.30-15.30</a:t>
            </a:r>
          </a:p>
          <a:p>
            <a:pPr marL="0" indent="0" algn="ctr">
              <a:buNone/>
            </a:pPr>
            <a:b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2052" name="Picture 4" descr="4-latki - 4- LATKI | Przedszkole Samorządowe &quot;Jedyneczka&quot; w Nowej Sarzynie">
            <a:extLst>
              <a:ext uri="{FF2B5EF4-FFF2-40B4-BE49-F238E27FC236}">
                <a16:creationId xmlns:a16="http://schemas.microsoft.com/office/drawing/2014/main" id="{7A594739-CBA3-41DB-9ACE-0A6DAEF88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7" y="4767597"/>
            <a:ext cx="2409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826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479DF9-ED07-479E-8353-FF0C8CBAB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19" y="499532"/>
            <a:ext cx="8079581" cy="5665772"/>
          </a:xfrm>
        </p:spPr>
        <p:txBody>
          <a:bodyPr>
            <a:normAutofit fontScale="90000"/>
          </a:bodyPr>
          <a:lstStyle/>
          <a:p>
            <a:br>
              <a:rPr lang="pl-PL" sz="2800" b="1" dirty="0">
                <a:solidFill>
                  <a:srgbClr val="C00000"/>
                </a:solidFill>
              </a:rPr>
            </a:br>
            <a:r>
              <a:rPr lang="pl-PL" sz="2800" b="1" dirty="0">
                <a:solidFill>
                  <a:srgbClr val="C00000"/>
                </a:solidFill>
              </a:rPr>
              <a:t>Organizacja/współorganizacja imprez, wydarzeń, uroczystości szkolnych, konkursów, turniejów, zawodów, warsztatów, spotkań:</a:t>
            </a:r>
            <a:br>
              <a:rPr lang="pl-PL" sz="2000" dirty="0"/>
            </a:br>
            <a:br>
              <a:rPr lang="pl-PL" sz="2000" dirty="0"/>
            </a:br>
            <a:r>
              <a:rPr lang="pl-PL" sz="2000" dirty="0">
                <a:solidFill>
                  <a:srgbClr val="002060"/>
                </a:solidFill>
              </a:rPr>
              <a:t> *Szachy w przedszkolu</a:t>
            </a:r>
            <a:br>
              <a:rPr lang="pl-PL" sz="2000" dirty="0">
                <a:solidFill>
                  <a:srgbClr val="002060"/>
                </a:solidFill>
              </a:rPr>
            </a:br>
            <a:r>
              <a:rPr lang="pl-PL" sz="2000" dirty="0">
                <a:solidFill>
                  <a:srgbClr val="002060"/>
                </a:solidFill>
              </a:rPr>
              <a:t>*Dzień Uśmiechu</a:t>
            </a:r>
            <a:br>
              <a:rPr lang="pl-PL" sz="2000" dirty="0">
                <a:solidFill>
                  <a:srgbClr val="002060"/>
                </a:solidFill>
              </a:rPr>
            </a:br>
            <a:r>
              <a:rPr lang="pl-PL" sz="2000" dirty="0">
                <a:solidFill>
                  <a:srgbClr val="002060"/>
                </a:solidFill>
              </a:rPr>
              <a:t>*Apel „Barwy ojczyste- Święto Odzyskania Niepodległości”</a:t>
            </a:r>
            <a:br>
              <a:rPr lang="pl-PL" sz="2000" dirty="0">
                <a:solidFill>
                  <a:srgbClr val="002060"/>
                </a:solidFill>
              </a:rPr>
            </a:br>
            <a:r>
              <a:rPr lang="pl-PL" sz="2000" dirty="0">
                <a:solidFill>
                  <a:srgbClr val="002060"/>
                </a:solidFill>
              </a:rPr>
              <a:t>*Dzień Babci i Dziadka</a:t>
            </a:r>
            <a:br>
              <a:rPr lang="pl-PL" sz="2000" dirty="0">
                <a:solidFill>
                  <a:srgbClr val="002060"/>
                </a:solidFill>
              </a:rPr>
            </a:br>
            <a:r>
              <a:rPr lang="pl-PL" sz="2000" dirty="0">
                <a:solidFill>
                  <a:srgbClr val="002060"/>
                </a:solidFill>
              </a:rPr>
              <a:t>*Serduszkowe święto w przedszkolu</a:t>
            </a:r>
            <a:br>
              <a:rPr lang="pl-PL" sz="2000" dirty="0">
                <a:solidFill>
                  <a:srgbClr val="002060"/>
                </a:solidFill>
              </a:rPr>
            </a:br>
            <a:r>
              <a:rPr lang="pl-PL" sz="2000" dirty="0">
                <a:solidFill>
                  <a:srgbClr val="002060"/>
                </a:solidFill>
              </a:rPr>
              <a:t>*Międzynarodowy Dzień Kubusia Puchatka</a:t>
            </a:r>
            <a:br>
              <a:rPr lang="pl-PL" sz="2000" dirty="0">
                <a:solidFill>
                  <a:srgbClr val="002060"/>
                </a:solidFill>
              </a:rPr>
            </a:br>
            <a:r>
              <a:rPr lang="pl-PL" sz="2000" dirty="0">
                <a:solidFill>
                  <a:srgbClr val="002060"/>
                </a:solidFill>
              </a:rPr>
              <a:t>*Bal Przedszkolaka</a:t>
            </a:r>
            <a:br>
              <a:rPr lang="pl-PL" sz="2000" dirty="0">
                <a:solidFill>
                  <a:srgbClr val="002060"/>
                </a:solidFill>
              </a:rPr>
            </a:br>
            <a:r>
              <a:rPr lang="pl-PL" sz="2000" dirty="0">
                <a:solidFill>
                  <a:srgbClr val="002060"/>
                </a:solidFill>
              </a:rPr>
              <a:t>*Pierwszy dzień wiosny</a:t>
            </a:r>
            <a:br>
              <a:rPr lang="pl-PL" sz="2000" dirty="0">
                <a:solidFill>
                  <a:srgbClr val="002060"/>
                </a:solidFill>
              </a:rPr>
            </a:br>
            <a:r>
              <a:rPr lang="pl-PL" sz="2000" dirty="0">
                <a:solidFill>
                  <a:srgbClr val="002060"/>
                </a:solidFill>
              </a:rPr>
              <a:t>*Dzień Mamy</a:t>
            </a:r>
            <a:br>
              <a:rPr lang="pl-PL" sz="2000" dirty="0">
                <a:solidFill>
                  <a:srgbClr val="002060"/>
                </a:solidFill>
              </a:rPr>
            </a:br>
            <a:r>
              <a:rPr lang="pl-PL" sz="2000" dirty="0">
                <a:solidFill>
                  <a:srgbClr val="002060"/>
                </a:solidFill>
              </a:rPr>
              <a:t>*Dzień Dziecka</a:t>
            </a:r>
            <a:br>
              <a:rPr lang="pl-PL" sz="2000" dirty="0">
                <a:solidFill>
                  <a:srgbClr val="002060"/>
                </a:solidFill>
              </a:rPr>
            </a:br>
            <a:r>
              <a:rPr lang="pl-PL" sz="2000" dirty="0">
                <a:solidFill>
                  <a:srgbClr val="002060"/>
                </a:solidFill>
              </a:rPr>
              <a:t>*Akcja Kreatywne Dziecko- Kreatywne Przedszkole</a:t>
            </a:r>
            <a:br>
              <a:rPr lang="pl-PL" sz="2000" dirty="0">
                <a:solidFill>
                  <a:srgbClr val="002060"/>
                </a:solidFill>
              </a:rPr>
            </a:br>
            <a:r>
              <a:rPr lang="pl-PL" sz="2000" dirty="0">
                <a:solidFill>
                  <a:srgbClr val="002060"/>
                </a:solidFill>
              </a:rPr>
              <a:t>-Budujemy bajkowy zamek</a:t>
            </a:r>
            <a:br>
              <a:rPr lang="pl-PL" sz="2000" dirty="0">
                <a:solidFill>
                  <a:srgbClr val="002060"/>
                </a:solidFill>
              </a:rPr>
            </a:br>
            <a:r>
              <a:rPr lang="pl-PL" sz="2000" dirty="0">
                <a:solidFill>
                  <a:srgbClr val="002060"/>
                </a:solidFill>
              </a:rPr>
              <a:t>- Z wizytą na Antarktydzie</a:t>
            </a:r>
            <a:br>
              <a:rPr lang="pl-PL" sz="2000" dirty="0">
                <a:solidFill>
                  <a:srgbClr val="002060"/>
                </a:solidFill>
              </a:rPr>
            </a:br>
            <a:r>
              <a:rPr lang="pl-PL" sz="2000" dirty="0">
                <a:solidFill>
                  <a:srgbClr val="002060"/>
                </a:solidFill>
              </a:rPr>
              <a:t>- Wielka wyprawa w kosmos</a:t>
            </a:r>
            <a:br>
              <a:rPr lang="pl-PL" sz="2000" dirty="0">
                <a:solidFill>
                  <a:srgbClr val="002060"/>
                </a:solidFill>
              </a:rPr>
            </a:br>
            <a:r>
              <a:rPr lang="pl-PL" sz="2000" dirty="0">
                <a:solidFill>
                  <a:srgbClr val="002060"/>
                </a:solidFill>
              </a:rPr>
              <a:t>- Wielkie rolkowanie</a:t>
            </a:r>
            <a:br>
              <a:rPr lang="pl-PL" sz="2000" dirty="0">
                <a:solidFill>
                  <a:srgbClr val="002060"/>
                </a:solidFill>
              </a:rPr>
            </a:br>
            <a:r>
              <a:rPr lang="pl-PL" sz="2000" dirty="0">
                <a:solidFill>
                  <a:srgbClr val="002060"/>
                </a:solidFill>
              </a:rPr>
              <a:t> *Akcja „Moja Mała Ojczyzna”</a:t>
            </a:r>
            <a:br>
              <a:rPr lang="pl-PL" sz="2000" dirty="0">
                <a:solidFill>
                  <a:srgbClr val="002060"/>
                </a:solidFill>
              </a:rPr>
            </a:br>
            <a:r>
              <a:rPr lang="pl-PL" sz="2000" dirty="0">
                <a:solidFill>
                  <a:srgbClr val="002060"/>
                </a:solidFill>
              </a:rPr>
              <a:t> *Spotkania ze strażakami z OSP Rodaki.</a:t>
            </a:r>
            <a:br>
              <a:rPr lang="pl-PL" sz="2000" dirty="0">
                <a:solidFill>
                  <a:srgbClr val="002060"/>
                </a:solidFill>
              </a:rPr>
            </a:br>
            <a:r>
              <a:rPr lang="pl-PL" sz="2000" dirty="0">
                <a:solidFill>
                  <a:srgbClr val="002060"/>
                </a:solidFill>
              </a:rPr>
              <a:t>*Projekt Edukacyjny „Piątki z eksperymentem”</a:t>
            </a:r>
            <a:br>
              <a:rPr lang="pl-PL" sz="2000" dirty="0">
                <a:solidFill>
                  <a:srgbClr val="002060"/>
                </a:solidFill>
              </a:rPr>
            </a:br>
            <a:r>
              <a:rPr lang="pl-PL" sz="2000" dirty="0">
                <a:solidFill>
                  <a:srgbClr val="002060"/>
                </a:solidFill>
              </a:rPr>
              <a:t>*Udział w konkursie „Czysta Gmina, Czysty Świat”</a:t>
            </a:r>
            <a:br>
              <a:rPr lang="pl-PL" sz="2000" dirty="0">
                <a:solidFill>
                  <a:srgbClr val="002060"/>
                </a:solidFill>
              </a:rPr>
            </a:br>
            <a:r>
              <a:rPr lang="pl-PL" sz="2000" dirty="0">
                <a:solidFill>
                  <a:srgbClr val="002060"/>
                </a:solidFill>
              </a:rPr>
              <a:t>*Udział w I Gminnej Olimpiadzie Matematycznej „Wesołe smyki w świecie matematyki”</a:t>
            </a:r>
            <a:br>
              <a:rPr lang="pl-PL" sz="2000" dirty="0">
                <a:solidFill>
                  <a:srgbClr val="002060"/>
                </a:solidFill>
              </a:rPr>
            </a:br>
            <a:r>
              <a:rPr lang="pl-PL" sz="2000" dirty="0">
                <a:solidFill>
                  <a:srgbClr val="002060"/>
                </a:solidFill>
              </a:rPr>
              <a:t>*Wycieczka do Izby regionalnej w Rodakach</a:t>
            </a:r>
            <a:br>
              <a:rPr lang="pl-PL" sz="2200" dirty="0"/>
            </a:b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14330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Dziękujemy za uwagę </a:t>
            </a:r>
            <a:r>
              <a:rPr lang="pl-PL" b="1" dirty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pl-PL" b="1" dirty="0">
              <a:solidFill>
                <a:schemeClr val="bg1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46A5DD6-2DFA-4BEC-8771-257327B7D8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495" y="548680"/>
            <a:ext cx="1029206" cy="115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313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1218084"/>
          </a:xfrm>
        </p:spPr>
        <p:txBody>
          <a:bodyPr>
            <a:normAutofit/>
          </a:bodyPr>
          <a:lstStyle/>
          <a:p>
            <a:r>
              <a:rPr lang="pl-PL" dirty="0"/>
              <a:t>Liczba uczniów w szkole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907087" y="1628800"/>
            <a:ext cx="3008313" cy="44973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l-PL" sz="2000" b="1" dirty="0"/>
              <a:t>W roku szkolnym 2021/2022 w II półroczu w szkole uczyło się w sześciu oddziałach 53 uczniów.</a:t>
            </a:r>
          </a:p>
          <a:p>
            <a:pPr>
              <a:lnSpc>
                <a:spcPct val="200000"/>
              </a:lnSpc>
            </a:pPr>
            <a:r>
              <a:rPr lang="pl-PL" sz="2000" b="1" dirty="0"/>
              <a:t>W oddziale przedszkolnym 25 dzieci.</a:t>
            </a: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76F9E59A-5B14-4D2B-ADAE-DA8D17EBA3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7044" y="1268760"/>
            <a:ext cx="3624956" cy="405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17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620688"/>
            <a:ext cx="7772400" cy="2160241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Średnia szkoły w klasach V-VIII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99592" y="2924944"/>
            <a:ext cx="7772400" cy="1656183"/>
          </a:xfrm>
        </p:spPr>
        <p:txBody>
          <a:bodyPr>
            <a:normAutofit/>
          </a:bodyPr>
          <a:lstStyle/>
          <a:p>
            <a:r>
              <a:rPr lang="pl-PL" sz="6000" b="1" dirty="0">
                <a:solidFill>
                  <a:srgbClr val="FF0000"/>
                </a:solidFill>
              </a:rPr>
              <a:t>             4,16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215C36B3-99CF-4B7A-BCA9-9A7ECD12A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765914" y="2636912"/>
            <a:ext cx="3038475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72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76672"/>
            <a:ext cx="7772400" cy="2664296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Najwyższa średnia klasy V-VIII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3568" y="3429000"/>
            <a:ext cx="7920880" cy="295232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l-PL" sz="5800" dirty="0">
                <a:solidFill>
                  <a:schemeClr val="bg1"/>
                </a:solidFill>
              </a:rPr>
              <a:t>Klasa V</a:t>
            </a:r>
          </a:p>
          <a:p>
            <a:r>
              <a:rPr lang="pl-PL" sz="5800" dirty="0">
                <a:solidFill>
                  <a:schemeClr val="bg1"/>
                </a:solidFill>
              </a:rPr>
              <a:t>Binek Magdalena -  5,33</a:t>
            </a:r>
          </a:p>
          <a:p>
            <a:r>
              <a:rPr lang="pl-PL" sz="5800" dirty="0">
                <a:solidFill>
                  <a:schemeClr val="bg1"/>
                </a:solidFill>
              </a:rPr>
              <a:t>Zofia Majcher – 5,33</a:t>
            </a:r>
          </a:p>
        </p:txBody>
      </p:sp>
    </p:spTree>
    <p:extLst>
      <p:ext uri="{BB962C8B-B14F-4D97-AF65-F5344CB8AC3E}">
        <p14:creationId xmlns:p14="http://schemas.microsoft.com/office/powerpoint/2010/main" val="3782060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0070C0"/>
                </a:solidFill>
              </a:rPr>
              <a:t>Najwyższą średnią w szkole w roku szkolnym 2021/2022 zdobyli: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2600" b="1" dirty="0">
                <a:solidFill>
                  <a:srgbClr val="FF0000"/>
                </a:solidFill>
              </a:rPr>
              <a:t>Klasa V-  ; Julia Bieniek 5,17; Kamil Gdula 4,75</a:t>
            </a:r>
          </a:p>
          <a:p>
            <a:r>
              <a:rPr lang="pl-PL" sz="2600" b="1" dirty="0">
                <a:solidFill>
                  <a:srgbClr val="FF0000"/>
                </a:solidFill>
              </a:rPr>
              <a:t>Klasa VII-Mikołaj Kożuch 5,21 ; Maria Kulawik 5,14</a:t>
            </a:r>
          </a:p>
          <a:p>
            <a:r>
              <a:rPr lang="pl-PL" sz="2600" b="1" dirty="0">
                <a:solidFill>
                  <a:srgbClr val="FF0000"/>
                </a:solidFill>
              </a:rPr>
              <a:t>Klasa VIII – Igor </a:t>
            </a:r>
            <a:r>
              <a:rPr lang="pl-PL" sz="2600" b="1" dirty="0" err="1">
                <a:solidFill>
                  <a:srgbClr val="FF0000"/>
                </a:solidFill>
              </a:rPr>
              <a:t>Swędzioł</a:t>
            </a:r>
            <a:r>
              <a:rPr lang="pl-PL" sz="2600" b="1" dirty="0">
                <a:solidFill>
                  <a:srgbClr val="FF0000"/>
                </a:solidFill>
              </a:rPr>
              <a:t> 5,05</a:t>
            </a:r>
            <a:endParaRPr lang="pl-PL" dirty="0"/>
          </a:p>
        </p:txBody>
      </p:sp>
      <p:pic>
        <p:nvPicPr>
          <p:cNvPr id="6" name="Grafika 5" descr="Czapka ukończenia szkoły">
            <a:extLst>
              <a:ext uri="{FF2B5EF4-FFF2-40B4-BE49-F238E27FC236}">
                <a16:creationId xmlns:a16="http://schemas.microsoft.com/office/drawing/2014/main" id="{A3F6389D-6F51-4E2F-A9A9-EE872A8B2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48264" y="3212976"/>
            <a:ext cx="1872208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792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564904"/>
            <a:ext cx="7198568" cy="412963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2505075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0070C0"/>
                </a:solidFill>
              </a:rPr>
              <a:t>Średnia frekwencja </a:t>
            </a:r>
            <a:br>
              <a:rPr lang="pl-PL" b="1" dirty="0">
                <a:solidFill>
                  <a:srgbClr val="0070C0"/>
                </a:solidFill>
              </a:rPr>
            </a:br>
            <a:r>
              <a:rPr lang="pl-PL" b="1" dirty="0">
                <a:solidFill>
                  <a:srgbClr val="0070C0"/>
                </a:solidFill>
              </a:rPr>
              <a:t>w klasach I-VIII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901824" y="3861048"/>
            <a:ext cx="7772400" cy="1131887"/>
          </a:xfrm>
        </p:spPr>
        <p:txBody>
          <a:bodyPr>
            <a:normAutofit/>
          </a:bodyPr>
          <a:lstStyle/>
          <a:p>
            <a:r>
              <a:rPr lang="pl-PL" sz="5400" b="1" dirty="0"/>
              <a:t>                  84.43 %</a:t>
            </a:r>
          </a:p>
        </p:txBody>
      </p:sp>
    </p:spTree>
    <p:extLst>
      <p:ext uri="{BB962C8B-B14F-4D97-AF65-F5344CB8AC3E}">
        <p14:creationId xmlns:p14="http://schemas.microsoft.com/office/powerpoint/2010/main" val="1530132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1268760"/>
            <a:ext cx="7772400" cy="230425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8900" b="1" dirty="0"/>
              <a:t>Klasy I-III</a:t>
            </a:r>
            <a:br>
              <a:rPr lang="pl-PL" dirty="0"/>
            </a:br>
            <a:r>
              <a:rPr lang="pl-PL" sz="8900" b="1" dirty="0">
                <a:solidFill>
                  <a:srgbClr val="0070C0"/>
                </a:solidFill>
              </a:rPr>
              <a:t>Frekwencja </a:t>
            </a:r>
            <a:br>
              <a:rPr lang="pl-PL" sz="8900" b="1" dirty="0">
                <a:solidFill>
                  <a:srgbClr val="0070C0"/>
                </a:solidFill>
              </a:rPr>
            </a:br>
            <a:r>
              <a:rPr lang="pl-PL" sz="8900" b="1" dirty="0">
                <a:solidFill>
                  <a:srgbClr val="0070C0"/>
                </a:solidFill>
              </a:rPr>
              <a:t>w klasach 1-3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4293096"/>
            <a:ext cx="7772400" cy="1512168"/>
          </a:xfrm>
        </p:spPr>
        <p:txBody>
          <a:bodyPr>
            <a:normAutofit lnSpcReduction="10000"/>
          </a:bodyPr>
          <a:lstStyle/>
          <a:p>
            <a:r>
              <a:rPr lang="pl-PL" sz="2800" b="1" dirty="0"/>
              <a:t>Klasa 1 – </a:t>
            </a:r>
            <a:r>
              <a:rPr lang="pl-PL" b="1" dirty="0"/>
              <a:t>81</a:t>
            </a:r>
            <a:r>
              <a:rPr lang="pl-PL" sz="2800" b="1" dirty="0"/>
              <a:t>,35 %</a:t>
            </a:r>
          </a:p>
          <a:p>
            <a:r>
              <a:rPr lang="pl-PL" sz="2800" b="1" dirty="0"/>
              <a:t>Klasa 2 – 83,34 % </a:t>
            </a:r>
          </a:p>
          <a:p>
            <a:r>
              <a:rPr lang="pl-PL" sz="2800" b="1" dirty="0"/>
              <a:t>Klasa 3 –  86,02 %</a:t>
            </a:r>
          </a:p>
        </p:txBody>
      </p:sp>
    </p:spTree>
    <p:extLst>
      <p:ext uri="{BB962C8B-B14F-4D97-AF65-F5344CB8AC3E}">
        <p14:creationId xmlns:p14="http://schemas.microsoft.com/office/powerpoint/2010/main" val="2636520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620688"/>
            <a:ext cx="7772400" cy="1800201"/>
          </a:xfrm>
        </p:spPr>
        <p:txBody>
          <a:bodyPr/>
          <a:lstStyle/>
          <a:p>
            <a:pPr algn="ctr"/>
            <a:r>
              <a:rPr lang="pl-PL" b="1" dirty="0"/>
              <a:t>Klasy V-VIII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708920"/>
            <a:ext cx="7772400" cy="2491730"/>
          </a:xfrm>
        </p:spPr>
        <p:txBody>
          <a:bodyPr>
            <a:noAutofit/>
          </a:bodyPr>
          <a:lstStyle/>
          <a:p>
            <a:endParaRPr lang="pl-PL" sz="2800" b="1" dirty="0"/>
          </a:p>
          <a:p>
            <a:r>
              <a:rPr lang="pl-PL" sz="2800" b="1" dirty="0"/>
              <a:t>Klasa V – </a:t>
            </a:r>
            <a:r>
              <a:rPr lang="pl-PL" b="1" dirty="0"/>
              <a:t>88.86</a:t>
            </a:r>
            <a:r>
              <a:rPr lang="pl-PL" sz="2800" b="1" dirty="0"/>
              <a:t> %</a:t>
            </a:r>
          </a:p>
          <a:p>
            <a:r>
              <a:rPr lang="pl-PL" sz="2800" b="1" dirty="0"/>
              <a:t>Klasa VII – </a:t>
            </a:r>
            <a:r>
              <a:rPr lang="pl-PL" b="1" dirty="0"/>
              <a:t> 82,25   </a:t>
            </a:r>
            <a:r>
              <a:rPr lang="pl-PL" sz="2800" b="1" dirty="0"/>
              <a:t>%</a:t>
            </a:r>
          </a:p>
          <a:p>
            <a:r>
              <a:rPr lang="pl-PL" sz="2800" b="1" dirty="0"/>
              <a:t>Klasa VIII – 84,35 %</a:t>
            </a:r>
          </a:p>
        </p:txBody>
      </p:sp>
    </p:spTree>
    <p:extLst>
      <p:ext uri="{BB962C8B-B14F-4D97-AF65-F5344CB8AC3E}">
        <p14:creationId xmlns:p14="http://schemas.microsoft.com/office/powerpoint/2010/main" val="2351219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D6BD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936103"/>
          </a:xfrm>
        </p:spPr>
        <p:txBody>
          <a:bodyPr>
            <a:normAutofit/>
          </a:bodyPr>
          <a:lstStyle/>
          <a:p>
            <a:pPr algn="ctr"/>
            <a:r>
              <a:rPr lang="pl-PL" sz="5300" b="1" dirty="0"/>
              <a:t>Sukcesy naszych uczniów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640960" cy="5472607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600" b="1" dirty="0"/>
              <a:t> I Gminny Tydzień Artystyczno-Sportowy (gminny) – </a:t>
            </a:r>
            <a:r>
              <a:rPr lang="pl-PL" sz="1600" b="1" dirty="0">
                <a:solidFill>
                  <a:srgbClr val="FFCCFF"/>
                </a:solidFill>
              </a:rPr>
              <a:t>II MIEJSCE </a:t>
            </a:r>
            <a:r>
              <a:rPr lang="pl-PL" sz="1600" b="1" dirty="0">
                <a:solidFill>
                  <a:srgbClr val="0000CC"/>
                </a:solidFill>
              </a:rPr>
              <a:t>Magdalena Binek ( Część sportowa ) </a:t>
            </a:r>
            <a:r>
              <a:rPr lang="pl-PL" sz="1600" b="1" dirty="0">
                <a:solidFill>
                  <a:srgbClr val="FFCCFF"/>
                </a:solidFill>
              </a:rPr>
              <a:t>WYRÓŻNIENIE</a:t>
            </a:r>
            <a:r>
              <a:rPr lang="pl-PL" sz="1600" b="1" dirty="0">
                <a:solidFill>
                  <a:srgbClr val="0000CC"/>
                </a:solidFill>
              </a:rPr>
              <a:t> Zofia Majcher ( Część plastyczna) </a:t>
            </a:r>
            <a:r>
              <a:rPr lang="pl-PL" sz="1600" b="1" dirty="0">
                <a:solidFill>
                  <a:srgbClr val="FFCCFF"/>
                </a:solidFill>
              </a:rPr>
              <a:t>I MIEJSCE</a:t>
            </a:r>
            <a:r>
              <a:rPr lang="pl-PL" sz="1600" b="1" dirty="0">
                <a:solidFill>
                  <a:srgbClr val="0000CC"/>
                </a:solidFill>
              </a:rPr>
              <a:t> Lena Kurek (część plastyczna)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600" b="1" dirty="0"/>
              <a:t>Maraton Języka Angielskiego część plastyczna WE ARE THE FUTURE( powiatowy)- </a:t>
            </a:r>
          </a:p>
          <a:p>
            <a:r>
              <a:rPr lang="pl-PL" sz="1600" b="1" dirty="0">
                <a:solidFill>
                  <a:srgbClr val="FFCCFF"/>
                </a:solidFill>
              </a:rPr>
              <a:t>        WYRÓŻNIENIE</a:t>
            </a:r>
            <a:r>
              <a:rPr lang="pl-PL" sz="1600" b="1" dirty="0"/>
              <a:t> </a:t>
            </a:r>
            <a:r>
              <a:rPr lang="pl-PL" sz="1600" b="1" dirty="0">
                <a:solidFill>
                  <a:srgbClr val="0000CC"/>
                </a:solidFill>
              </a:rPr>
              <a:t>Maria Kulawik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600" b="1" dirty="0"/>
              <a:t>Jesień w lesie grzyby niesie Sanepid Olkusz( powiatowy) – </a:t>
            </a:r>
            <a:r>
              <a:rPr lang="pl-PL" sz="1600" b="1" dirty="0">
                <a:solidFill>
                  <a:srgbClr val="FFCCFF"/>
                </a:solidFill>
              </a:rPr>
              <a:t>III MIEJSCE </a:t>
            </a:r>
            <a:r>
              <a:rPr lang="pl-PL" sz="1600" b="1" dirty="0">
                <a:solidFill>
                  <a:srgbClr val="0000CC"/>
                </a:solidFill>
              </a:rPr>
              <a:t>Maria</a:t>
            </a:r>
            <a:r>
              <a:rPr lang="pl-PL" sz="1600" b="1" dirty="0">
                <a:solidFill>
                  <a:srgbClr val="002060"/>
                </a:solidFill>
              </a:rPr>
              <a:t> </a:t>
            </a:r>
            <a:r>
              <a:rPr lang="pl-PL" sz="1600" b="1" dirty="0" err="1">
                <a:solidFill>
                  <a:srgbClr val="0000CC"/>
                </a:solidFill>
              </a:rPr>
              <a:t>Ładoń</a:t>
            </a:r>
            <a:r>
              <a:rPr lang="pl-PL" sz="1600" b="1" dirty="0">
                <a:solidFill>
                  <a:srgbClr val="0000CC"/>
                </a:solidFill>
              </a:rPr>
              <a:t> ;</a:t>
            </a:r>
          </a:p>
          <a:p>
            <a:r>
              <a:rPr lang="pl-PL" sz="1600" b="1" dirty="0">
                <a:solidFill>
                  <a:srgbClr val="FFCCFF"/>
                </a:solidFill>
              </a:rPr>
              <a:t>        WYRÓŻNIENIE</a:t>
            </a:r>
            <a:r>
              <a:rPr lang="pl-PL" sz="1600" b="1" dirty="0">
                <a:solidFill>
                  <a:srgbClr val="0000CC"/>
                </a:solidFill>
              </a:rPr>
              <a:t> </a:t>
            </a:r>
            <a:r>
              <a:rPr lang="pl-PL" sz="1600" b="1" dirty="0" err="1">
                <a:solidFill>
                  <a:srgbClr val="0000CC"/>
                </a:solidFill>
              </a:rPr>
              <a:t>Aleksanda</a:t>
            </a:r>
            <a:r>
              <a:rPr lang="pl-PL" sz="1600" b="1" dirty="0">
                <a:solidFill>
                  <a:srgbClr val="0000CC"/>
                </a:solidFill>
              </a:rPr>
              <a:t> Binek ; </a:t>
            </a:r>
            <a:r>
              <a:rPr lang="pl-PL" sz="1600" b="1" dirty="0">
                <a:solidFill>
                  <a:srgbClr val="FFCCFF"/>
                </a:solidFill>
              </a:rPr>
              <a:t>WYRÓŻNIENIE </a:t>
            </a:r>
            <a:r>
              <a:rPr lang="pl-PL" sz="1600" b="1" dirty="0">
                <a:solidFill>
                  <a:srgbClr val="0000CC"/>
                </a:solidFill>
              </a:rPr>
              <a:t>Lena Kurek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600" b="1" dirty="0"/>
              <a:t>Czysta Gmina , Czysty świat ; Sprzątamy Gminę klucze (gminny) – </a:t>
            </a:r>
            <a:r>
              <a:rPr lang="pl-PL" sz="1600" b="1" dirty="0">
                <a:solidFill>
                  <a:srgbClr val="FFCCFF"/>
                </a:solidFill>
              </a:rPr>
              <a:t>II MIEJSCE </a:t>
            </a:r>
            <a:r>
              <a:rPr lang="pl-PL" sz="1600" b="1" dirty="0">
                <a:solidFill>
                  <a:srgbClr val="0000CC"/>
                </a:solidFill>
              </a:rPr>
              <a:t>Zofia Antonik </a:t>
            </a:r>
            <a:r>
              <a:rPr lang="pl-PL" sz="1600" b="1" dirty="0"/>
              <a:t>;</a:t>
            </a:r>
          </a:p>
          <a:p>
            <a:r>
              <a:rPr lang="pl-PL" sz="1600" b="1" dirty="0"/>
              <a:t>        </a:t>
            </a:r>
            <a:r>
              <a:rPr lang="pl-PL" sz="1600" b="1" dirty="0">
                <a:solidFill>
                  <a:srgbClr val="FFCCFF"/>
                </a:solidFill>
              </a:rPr>
              <a:t>II MIEJSCE </a:t>
            </a:r>
            <a:r>
              <a:rPr lang="pl-PL" sz="1600" b="1" dirty="0">
                <a:solidFill>
                  <a:srgbClr val="0000CC"/>
                </a:solidFill>
              </a:rPr>
              <a:t>Emilia Wróblewska</a:t>
            </a:r>
            <a:r>
              <a:rPr lang="pl-PL" sz="1600" b="1" dirty="0"/>
              <a:t>; </a:t>
            </a:r>
            <a:r>
              <a:rPr lang="pl-PL" sz="1600" b="1" dirty="0">
                <a:solidFill>
                  <a:srgbClr val="FFCCFF"/>
                </a:solidFill>
              </a:rPr>
              <a:t>WYRÓŻNIENIE</a:t>
            </a:r>
            <a:r>
              <a:rPr lang="pl-PL" sz="1600" b="1" dirty="0"/>
              <a:t> </a:t>
            </a:r>
            <a:r>
              <a:rPr lang="pl-PL" sz="1600" b="1" dirty="0">
                <a:solidFill>
                  <a:srgbClr val="0000CC"/>
                </a:solidFill>
              </a:rPr>
              <a:t>Maria Kulawik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600" b="1" dirty="0"/>
              <a:t> Gminny Konkurs Recytatorski – </a:t>
            </a:r>
            <a:r>
              <a:rPr lang="pl-PL" sz="1600" b="1" dirty="0">
                <a:solidFill>
                  <a:srgbClr val="FFCCFF"/>
                </a:solidFill>
              </a:rPr>
              <a:t>WYRÓŻNIENIE </a:t>
            </a:r>
            <a:r>
              <a:rPr lang="pl-PL" sz="1600" b="1" dirty="0">
                <a:solidFill>
                  <a:srgbClr val="0000CC"/>
                </a:solidFill>
              </a:rPr>
              <a:t>Aleksandra Binek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600" b="1" dirty="0"/>
              <a:t> Jak zachęcić Babcię dziadka do oszczędzania ( powiatowy) – </a:t>
            </a:r>
            <a:r>
              <a:rPr lang="pl-PL" sz="1600" b="1" dirty="0">
                <a:solidFill>
                  <a:srgbClr val="FFCCFF"/>
                </a:solidFill>
              </a:rPr>
              <a:t>II MIEJSCE </a:t>
            </a:r>
            <a:r>
              <a:rPr lang="pl-PL" sz="1600" b="1" dirty="0">
                <a:solidFill>
                  <a:srgbClr val="0000CC"/>
                </a:solidFill>
              </a:rPr>
              <a:t>( drużynowo)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600" b="1" dirty="0"/>
              <a:t>Gminny Konkurs-Literacko-Plastyczny ,, Z białym Orłem przez Stulecia </a:t>
            </a:r>
            <a:r>
              <a:rPr lang="pl-PL" sz="1600" b="1" dirty="0">
                <a:solidFill>
                  <a:srgbClr val="0000CC"/>
                </a:solidFill>
              </a:rPr>
              <a:t>– </a:t>
            </a:r>
            <a:r>
              <a:rPr lang="pl-PL" sz="1600" b="1" dirty="0">
                <a:solidFill>
                  <a:srgbClr val="FFCCFF"/>
                </a:solidFill>
              </a:rPr>
              <a:t>II MIEJSCE </a:t>
            </a:r>
            <a:r>
              <a:rPr lang="pl-PL" sz="1600" b="1" dirty="0">
                <a:solidFill>
                  <a:srgbClr val="0000CC"/>
                </a:solidFill>
              </a:rPr>
              <a:t>Mikołaj Kożuch; </a:t>
            </a:r>
            <a:r>
              <a:rPr lang="pl-PL" sz="1600" b="1" dirty="0">
                <a:solidFill>
                  <a:srgbClr val="FFCCFF"/>
                </a:solidFill>
              </a:rPr>
              <a:t>WYRÓŻNIENIE </a:t>
            </a:r>
            <a:r>
              <a:rPr lang="pl-PL" sz="1600" b="1" dirty="0">
                <a:solidFill>
                  <a:srgbClr val="0000CC"/>
                </a:solidFill>
              </a:rPr>
              <a:t>Lena Kurek ( część plastyczna)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1600" b="1" dirty="0"/>
              <a:t> 26 Ogólnopolski konkurs Literacki ,, Bolesławska Zima’’ </a:t>
            </a:r>
            <a:r>
              <a:rPr lang="pl-PL" sz="1600" b="1" dirty="0">
                <a:solidFill>
                  <a:srgbClr val="FFCCFF"/>
                </a:solidFill>
              </a:rPr>
              <a:t>III MIEJSCE </a:t>
            </a:r>
            <a:r>
              <a:rPr lang="pl-PL" sz="1600" b="1" dirty="0">
                <a:solidFill>
                  <a:srgbClr val="0000CC"/>
                </a:solidFill>
              </a:rPr>
              <a:t>Mikołaj kożuch , </a:t>
            </a:r>
          </a:p>
          <a:p>
            <a:r>
              <a:rPr lang="pl-PL" sz="1600" b="1" dirty="0">
                <a:solidFill>
                  <a:srgbClr val="0000CC"/>
                </a:solidFill>
              </a:rPr>
              <a:t>         </a:t>
            </a:r>
            <a:r>
              <a:rPr lang="pl-PL" sz="1600" b="1" dirty="0">
                <a:solidFill>
                  <a:srgbClr val="FFCCFF"/>
                </a:solidFill>
              </a:rPr>
              <a:t>WYRÓŻNIENIE</a:t>
            </a:r>
            <a:r>
              <a:rPr lang="pl-PL" sz="1600" b="1" dirty="0">
                <a:solidFill>
                  <a:srgbClr val="0000CC"/>
                </a:solidFill>
              </a:rPr>
              <a:t> Maria Kulawik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pl-PL" sz="1600" b="1" dirty="0">
              <a:solidFill>
                <a:srgbClr val="FFCCFF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pl-PL" sz="1400" b="1" dirty="0">
              <a:solidFill>
                <a:srgbClr val="0000C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pl-PL" sz="1400" b="1" dirty="0">
              <a:solidFill>
                <a:srgbClr val="0000C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pl-PL" sz="1900" b="1" dirty="0">
              <a:solidFill>
                <a:srgbClr val="0000C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pl-PL" sz="1900" b="1" dirty="0"/>
          </a:p>
          <a:p>
            <a:pPr>
              <a:buFont typeface="Arial" pitchFamily="34" charset="0"/>
              <a:buChar char="•"/>
            </a:pPr>
            <a:endParaRPr lang="pl-PL" sz="1800" b="1" dirty="0"/>
          </a:p>
          <a:p>
            <a:pPr>
              <a:buFont typeface="Arial" pitchFamily="34" charset="0"/>
              <a:buChar char="•"/>
            </a:pPr>
            <a:endParaRPr lang="pl-PL" sz="2600" dirty="0"/>
          </a:p>
          <a:p>
            <a:pPr>
              <a:buFont typeface="Arial" pitchFamily="34" charset="0"/>
              <a:buChar char="•"/>
            </a:pPr>
            <a:endParaRPr lang="pl-PL" sz="2600" dirty="0"/>
          </a:p>
          <a:p>
            <a:endParaRPr lang="pl-PL" dirty="0"/>
          </a:p>
          <a:p>
            <a:pPr>
              <a:buFont typeface="Arial" pitchFamily="34" charset="0"/>
              <a:buChar char="•"/>
            </a:pPr>
            <a:endParaRPr lang="pl-PL" dirty="0"/>
          </a:p>
          <a:p>
            <a:pPr>
              <a:buFont typeface="Arial" pitchFamily="34" charset="0"/>
              <a:buChar char="•"/>
            </a:pP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Wielkomiejsk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TM03457491[[fn=Wielkomiejski]]</Template>
  <TotalTime>2433</TotalTime>
  <Words>922</Words>
  <Application>Microsoft Office PowerPoint</Application>
  <PresentationFormat>Pokaz na ekranie (4:3)</PresentationFormat>
  <Paragraphs>139</Paragraphs>
  <Slides>19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Wielkomiejski</vt:lpstr>
      <vt:lpstr>Prezentacja programu PowerPoint</vt:lpstr>
      <vt:lpstr>Liczba uczniów w szkole</vt:lpstr>
      <vt:lpstr>Średnia szkoły w klasach V-VIII</vt:lpstr>
      <vt:lpstr>Najwyższa średnia klasy V-VIII</vt:lpstr>
      <vt:lpstr>Najwyższą średnią w szkole w roku szkolnym 2021/2022 zdobyli:</vt:lpstr>
      <vt:lpstr>Średnia frekwencja  w klasach I-VIII</vt:lpstr>
      <vt:lpstr>Klasy I-III Frekwencja  w klasach 1-3</vt:lpstr>
      <vt:lpstr>Klasy V-VIII</vt:lpstr>
      <vt:lpstr>Sukcesy naszych uczniów</vt:lpstr>
      <vt:lpstr>        Sukcesy naszych uczniów</vt:lpstr>
      <vt:lpstr>PROJEKTY i PROGRAMY</vt:lpstr>
      <vt:lpstr>Akcje charytatywne    </vt:lpstr>
      <vt:lpstr>Działania w szkole: zakupiono lub wykonano</vt:lpstr>
      <vt:lpstr>Planowane prace w wakacje 2022 </vt:lpstr>
      <vt:lpstr>Innowacje</vt:lpstr>
      <vt:lpstr>Oddział przedszkolny </vt:lpstr>
      <vt:lpstr>  </vt:lpstr>
      <vt:lpstr> Organizacja/współorganizacja imprez, wydarzeń, uroczystości szkolnych, konkursów, turniejów, zawodów, warsztatów, spotkań:   *Szachy w przedszkolu *Dzień Uśmiechu *Apel „Barwy ojczyste- Święto Odzyskania Niepodległości” *Dzień Babci i Dziadka *Serduszkowe święto w przedszkolu *Międzynarodowy Dzień Kubusia Puchatka *Bal Przedszkolaka *Pierwszy dzień wiosny *Dzień Mamy *Dzień Dziecka *Akcja Kreatywne Dziecko- Kreatywne Przedszkole -Budujemy bajkowy zamek - Z wizytą na Antarktydzie - Wielka wyprawa w kosmos - Wielkie rolkowanie  *Akcja „Moja Mała Ojczyzna”  *Spotkania ze strażakami z OSP Rodaki. *Projekt Edukacyjny „Piątki z eksperymentem” *Udział w konkursie „Czysta Gmina, Czysty Świat” *Udział w I Gminnej Olimpiadzie Matematycznej „Wesołe smyki w świecie matematyki” *Wycieczka do Izby regionalnej w Rodakach </vt:lpstr>
      <vt:lpstr>Dziękujemy za uwagę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Lenovo</dc:creator>
  <cp:lastModifiedBy>Dorota Kożuch</cp:lastModifiedBy>
  <cp:revision>108</cp:revision>
  <dcterms:created xsi:type="dcterms:W3CDTF">2021-06-29T09:48:46Z</dcterms:created>
  <dcterms:modified xsi:type="dcterms:W3CDTF">2022-06-24T21:17:19Z</dcterms:modified>
</cp:coreProperties>
</file>